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0" r:id="rId2"/>
    <p:sldId id="271" r:id="rId3"/>
    <p:sldId id="272" r:id="rId4"/>
    <p:sldId id="273" r:id="rId5"/>
  </p:sldIdLst>
  <p:sldSz cx="12192000" cy="6858000"/>
  <p:notesSz cx="6797675"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F2D77D-4833-4D66-F817-4CF9097AE2F8}" name="Daniela Geppert" initials="DG" userId="S::chipimd2@univie.ac.at::6c29c8ea-2ba8-4eb4-9e75-b5976228c4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660"/>
  </p:normalViewPr>
  <p:slideViewPr>
    <p:cSldViewPr snapToGrid="0">
      <p:cViewPr varScale="1">
        <p:scale>
          <a:sx n="116" d="100"/>
          <a:sy n="116" d="100"/>
        </p:scale>
        <p:origin x="71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6CC86ACA-3090-4AFD-A663-DFF377AABE71}" type="datetimeFigureOut">
              <a:rPr lang="de-AT" smtClean="0"/>
              <a:t>28.08.2024</a:t>
            </a:fld>
            <a:endParaRPr lang="de-AT"/>
          </a:p>
        </p:txBody>
      </p:sp>
      <p:sp>
        <p:nvSpPr>
          <p:cNvPr id="4" name="Folienbildplatzhalt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83D33AFA-1A20-4883-9F49-EDC90EDCFA99}" type="slidenum">
              <a:rPr lang="de-AT" smtClean="0"/>
              <a:t>‹Nr.›</a:t>
            </a:fld>
            <a:endParaRPr lang="de-AT"/>
          </a:p>
        </p:txBody>
      </p:sp>
    </p:spTree>
    <p:extLst>
      <p:ext uri="{BB962C8B-B14F-4D97-AF65-F5344CB8AC3E}">
        <p14:creationId xmlns:p14="http://schemas.microsoft.com/office/powerpoint/2010/main" val="242028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83D33AFA-1A20-4883-9F49-EDC90EDCFA99}" type="slidenum">
              <a:rPr lang="de-AT" smtClean="0"/>
              <a:t>1</a:t>
            </a:fld>
            <a:endParaRPr lang="de-AT"/>
          </a:p>
        </p:txBody>
      </p:sp>
    </p:spTree>
    <p:extLst>
      <p:ext uri="{BB962C8B-B14F-4D97-AF65-F5344CB8AC3E}">
        <p14:creationId xmlns:p14="http://schemas.microsoft.com/office/powerpoint/2010/main" val="340483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3D33AFA-1A20-4883-9F49-EDC90EDCFA99}" type="slidenum">
              <a:rPr lang="de-AT" smtClean="0"/>
              <a:t>2</a:t>
            </a:fld>
            <a:endParaRPr lang="de-AT"/>
          </a:p>
        </p:txBody>
      </p:sp>
    </p:spTree>
    <p:extLst>
      <p:ext uri="{BB962C8B-B14F-4D97-AF65-F5344CB8AC3E}">
        <p14:creationId xmlns:p14="http://schemas.microsoft.com/office/powerpoint/2010/main" val="290451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3D33AFA-1A20-4883-9F49-EDC90EDCFA99}" type="slidenum">
              <a:rPr lang="de-AT" smtClean="0"/>
              <a:t>3</a:t>
            </a:fld>
            <a:endParaRPr lang="de-AT"/>
          </a:p>
        </p:txBody>
      </p:sp>
    </p:spTree>
    <p:extLst>
      <p:ext uri="{BB962C8B-B14F-4D97-AF65-F5344CB8AC3E}">
        <p14:creationId xmlns:p14="http://schemas.microsoft.com/office/powerpoint/2010/main" val="51806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3D33AFA-1A20-4883-9F49-EDC90EDCFA99}" type="slidenum">
              <a:rPr lang="de-AT" smtClean="0"/>
              <a:t>4</a:t>
            </a:fld>
            <a:endParaRPr lang="de-AT"/>
          </a:p>
        </p:txBody>
      </p:sp>
    </p:spTree>
    <p:extLst>
      <p:ext uri="{BB962C8B-B14F-4D97-AF65-F5344CB8AC3E}">
        <p14:creationId xmlns:p14="http://schemas.microsoft.com/office/powerpoint/2010/main" val="2424539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3FD05-853B-2777-EAFB-06B8B72709A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9175F257-D0A1-DCB0-BDA6-A743C3CBC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39ADE0D-BEC7-7AB9-AACE-BA586C58CC8D}"/>
              </a:ext>
            </a:extLst>
          </p:cNvPr>
          <p:cNvSpPr>
            <a:spLocks noGrp="1"/>
          </p:cNvSpPr>
          <p:nvPr>
            <p:ph type="dt" sz="half" idx="10"/>
          </p:nvPr>
        </p:nvSpPr>
        <p:spPr/>
        <p:txBody>
          <a:bodyPr/>
          <a:lstStyle/>
          <a:p>
            <a:fld id="{E5CFD50F-99FF-45CB-9D51-AF3FDB2822CB}" type="datetimeFigureOut">
              <a:rPr lang="de-AT" smtClean="0"/>
              <a:t>28.08.2024</a:t>
            </a:fld>
            <a:endParaRPr lang="de-AT"/>
          </a:p>
        </p:txBody>
      </p:sp>
      <p:sp>
        <p:nvSpPr>
          <p:cNvPr id="5" name="Fußzeilenplatzhalter 4">
            <a:extLst>
              <a:ext uri="{FF2B5EF4-FFF2-40B4-BE49-F238E27FC236}">
                <a16:creationId xmlns:a16="http://schemas.microsoft.com/office/drawing/2014/main" id="{9713CD53-F294-BC53-9C85-92268D34B09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2914E07-7FDC-8D90-0F0B-4AFC68B227E6}"/>
              </a:ext>
            </a:extLst>
          </p:cNvPr>
          <p:cNvSpPr>
            <a:spLocks noGrp="1"/>
          </p:cNvSpPr>
          <p:nvPr>
            <p:ph type="sldNum" sz="quarter" idx="12"/>
          </p:nvPr>
        </p:nvSpPr>
        <p:spPr/>
        <p:txBody>
          <a:bodyPr/>
          <a:lstStyle/>
          <a:p>
            <a:fld id="{11CDDB31-6CEA-4462-BD0E-66117EDAA958}" type="slidenum">
              <a:rPr lang="de-AT" smtClean="0"/>
              <a:t>‹Nr.›</a:t>
            </a:fld>
            <a:endParaRPr lang="de-AT"/>
          </a:p>
        </p:txBody>
      </p:sp>
    </p:spTree>
    <p:extLst>
      <p:ext uri="{BB962C8B-B14F-4D97-AF65-F5344CB8AC3E}">
        <p14:creationId xmlns:p14="http://schemas.microsoft.com/office/powerpoint/2010/main" val="224488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2D263-473A-BC2C-E250-F863A23B3015}"/>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81B8D0CC-997D-105A-BE11-7EB45064A2F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99A248D-8733-9E6F-6BD6-61240D385AE9}"/>
              </a:ext>
            </a:extLst>
          </p:cNvPr>
          <p:cNvSpPr>
            <a:spLocks noGrp="1"/>
          </p:cNvSpPr>
          <p:nvPr>
            <p:ph type="dt" sz="half" idx="10"/>
          </p:nvPr>
        </p:nvSpPr>
        <p:spPr/>
        <p:txBody>
          <a:bodyPr/>
          <a:lstStyle/>
          <a:p>
            <a:fld id="{E5CFD50F-99FF-45CB-9D51-AF3FDB2822CB}" type="datetimeFigureOut">
              <a:rPr lang="de-AT" smtClean="0"/>
              <a:t>28.08.2024</a:t>
            </a:fld>
            <a:endParaRPr lang="de-AT"/>
          </a:p>
        </p:txBody>
      </p:sp>
      <p:sp>
        <p:nvSpPr>
          <p:cNvPr id="5" name="Fußzeilenplatzhalter 4">
            <a:extLst>
              <a:ext uri="{FF2B5EF4-FFF2-40B4-BE49-F238E27FC236}">
                <a16:creationId xmlns:a16="http://schemas.microsoft.com/office/drawing/2014/main" id="{F45711CF-158D-8564-6E8B-0D722064760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C1BA2D8-55BC-3165-F3DB-FA36B8CD8B45}"/>
              </a:ext>
            </a:extLst>
          </p:cNvPr>
          <p:cNvSpPr>
            <a:spLocks noGrp="1"/>
          </p:cNvSpPr>
          <p:nvPr>
            <p:ph type="sldNum" sz="quarter" idx="12"/>
          </p:nvPr>
        </p:nvSpPr>
        <p:spPr/>
        <p:txBody>
          <a:bodyPr/>
          <a:lstStyle/>
          <a:p>
            <a:fld id="{11CDDB31-6CEA-4462-BD0E-66117EDAA958}" type="slidenum">
              <a:rPr lang="de-AT" smtClean="0"/>
              <a:t>‹Nr.›</a:t>
            </a:fld>
            <a:endParaRPr lang="de-AT"/>
          </a:p>
        </p:txBody>
      </p:sp>
    </p:spTree>
    <p:extLst>
      <p:ext uri="{BB962C8B-B14F-4D97-AF65-F5344CB8AC3E}">
        <p14:creationId xmlns:p14="http://schemas.microsoft.com/office/powerpoint/2010/main" val="20859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3E6290-1091-9A97-5D63-0B9236E3F7F9}"/>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DE95869F-E6C2-0926-8BE5-5A903B47342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57EC6E5-C2D3-3C29-C2D6-B3E6C354AADB}"/>
              </a:ext>
            </a:extLst>
          </p:cNvPr>
          <p:cNvSpPr>
            <a:spLocks noGrp="1"/>
          </p:cNvSpPr>
          <p:nvPr>
            <p:ph type="dt" sz="half" idx="10"/>
          </p:nvPr>
        </p:nvSpPr>
        <p:spPr/>
        <p:txBody>
          <a:bodyPr/>
          <a:lstStyle/>
          <a:p>
            <a:fld id="{E5CFD50F-99FF-45CB-9D51-AF3FDB2822CB}" type="datetimeFigureOut">
              <a:rPr lang="de-AT" smtClean="0"/>
              <a:t>28.08.2024</a:t>
            </a:fld>
            <a:endParaRPr lang="de-AT"/>
          </a:p>
        </p:txBody>
      </p:sp>
      <p:sp>
        <p:nvSpPr>
          <p:cNvPr id="5" name="Fußzeilenplatzhalter 4">
            <a:extLst>
              <a:ext uri="{FF2B5EF4-FFF2-40B4-BE49-F238E27FC236}">
                <a16:creationId xmlns:a16="http://schemas.microsoft.com/office/drawing/2014/main" id="{7D58ADCC-A253-1B05-FD1B-3672C301A12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FF26E43-B177-F6B4-53D8-ABA454C64905}"/>
              </a:ext>
            </a:extLst>
          </p:cNvPr>
          <p:cNvSpPr>
            <a:spLocks noGrp="1"/>
          </p:cNvSpPr>
          <p:nvPr>
            <p:ph type="sldNum" sz="quarter" idx="12"/>
          </p:nvPr>
        </p:nvSpPr>
        <p:spPr/>
        <p:txBody>
          <a:bodyPr/>
          <a:lstStyle/>
          <a:p>
            <a:fld id="{11CDDB31-6CEA-4462-BD0E-66117EDAA958}" type="slidenum">
              <a:rPr lang="de-AT" smtClean="0"/>
              <a:t>‹Nr.›</a:t>
            </a:fld>
            <a:endParaRPr lang="de-AT"/>
          </a:p>
        </p:txBody>
      </p:sp>
    </p:spTree>
    <p:extLst>
      <p:ext uri="{BB962C8B-B14F-4D97-AF65-F5344CB8AC3E}">
        <p14:creationId xmlns:p14="http://schemas.microsoft.com/office/powerpoint/2010/main" val="1707807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40404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900" b="0" i="0">
                <a:solidFill>
                  <a:schemeClr val="bg1"/>
                </a:solidFill>
                <a:latin typeface="Arial"/>
                <a:cs typeface="Arial"/>
              </a:defRPr>
            </a:lvl1pPr>
          </a:lstStyle>
          <a:p>
            <a:pPr marL="12700">
              <a:lnSpc>
                <a:spcPct val="100000"/>
              </a:lnSpc>
              <a:spcBef>
                <a:spcPts val="15"/>
              </a:spcBef>
            </a:pPr>
            <a:r>
              <a:rPr spc="-5" dirty="0"/>
              <a:t>DR. DR. PETRA </a:t>
            </a:r>
            <a:r>
              <a:rPr dirty="0"/>
              <a:t>INWINKL</a:t>
            </a:r>
            <a:r>
              <a:rPr spc="-80" dirty="0"/>
              <a:t> </a:t>
            </a:r>
            <a:r>
              <a:rPr spc="-5" dirty="0"/>
              <a:t>STB</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A43F8DB-5CDF-4B3A-8AFA-E58BD591F785}" type="datetime1">
              <a:rPr lang="en-US" smtClean="0"/>
              <a:t>8/28/2024</a:t>
            </a:fld>
            <a:endParaRPr lang="en-US"/>
          </a:p>
        </p:txBody>
      </p:sp>
      <p:sp>
        <p:nvSpPr>
          <p:cNvPr id="5" name="Holder 5"/>
          <p:cNvSpPr>
            <a:spLocks noGrp="1"/>
          </p:cNvSpPr>
          <p:nvPr>
            <p:ph type="sldNum" sz="quarter" idx="7"/>
          </p:nvPr>
        </p:nvSpPr>
        <p:spPr/>
        <p:txBody>
          <a:bodyPr lIns="0" tIns="0" rIns="0" bIns="0"/>
          <a:lstStyle>
            <a:lvl1pPr>
              <a:defRPr sz="1050" b="0" i="0">
                <a:solidFill>
                  <a:schemeClr val="bg1"/>
                </a:solidFill>
                <a:latin typeface="Arial"/>
                <a:cs typeface="Arial"/>
              </a:defRPr>
            </a:lvl1pPr>
          </a:lstStyle>
          <a:p>
            <a:pPr marL="38100">
              <a:lnSpc>
                <a:spcPct val="100000"/>
              </a:lnSpc>
              <a:spcBef>
                <a:spcPts val="5"/>
              </a:spcBef>
            </a:pPr>
            <a:fld id="{81D60167-4931-47E6-BA6A-407CBD079E47}" type="slidenum">
              <a:rPr dirty="0"/>
              <a:t>‹Nr.›</a:t>
            </a:fld>
            <a:endParaRPr dirty="0"/>
          </a:p>
        </p:txBody>
      </p:sp>
    </p:spTree>
    <p:extLst>
      <p:ext uri="{BB962C8B-B14F-4D97-AF65-F5344CB8AC3E}">
        <p14:creationId xmlns:p14="http://schemas.microsoft.com/office/powerpoint/2010/main" val="198006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8B96C-EEB5-A5E1-B093-01EBBA70ED5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A9BB2D7-6DA4-3FA5-6800-25138120D7B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BBD9885-1381-086D-3277-1425F44BB6B0}"/>
              </a:ext>
            </a:extLst>
          </p:cNvPr>
          <p:cNvSpPr>
            <a:spLocks noGrp="1"/>
          </p:cNvSpPr>
          <p:nvPr>
            <p:ph type="dt" sz="half" idx="10"/>
          </p:nvPr>
        </p:nvSpPr>
        <p:spPr/>
        <p:txBody>
          <a:bodyPr/>
          <a:lstStyle/>
          <a:p>
            <a:fld id="{E5CFD50F-99FF-45CB-9D51-AF3FDB2822CB}" type="datetimeFigureOut">
              <a:rPr lang="de-AT" smtClean="0"/>
              <a:t>28.08.2024</a:t>
            </a:fld>
            <a:endParaRPr lang="de-AT"/>
          </a:p>
        </p:txBody>
      </p:sp>
      <p:sp>
        <p:nvSpPr>
          <p:cNvPr id="5" name="Fußzeilenplatzhalter 4">
            <a:extLst>
              <a:ext uri="{FF2B5EF4-FFF2-40B4-BE49-F238E27FC236}">
                <a16:creationId xmlns:a16="http://schemas.microsoft.com/office/drawing/2014/main" id="{4FB42E40-958D-160A-F534-3A3584FE9DB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E706A59-FEC8-FCE3-3BD5-C5B46FC31278}"/>
              </a:ext>
            </a:extLst>
          </p:cNvPr>
          <p:cNvSpPr>
            <a:spLocks noGrp="1"/>
          </p:cNvSpPr>
          <p:nvPr>
            <p:ph type="sldNum" sz="quarter" idx="12"/>
          </p:nvPr>
        </p:nvSpPr>
        <p:spPr/>
        <p:txBody>
          <a:bodyPr/>
          <a:lstStyle/>
          <a:p>
            <a:fld id="{11CDDB31-6CEA-4462-BD0E-66117EDAA958}" type="slidenum">
              <a:rPr lang="de-AT" smtClean="0"/>
              <a:t>‹Nr.›</a:t>
            </a:fld>
            <a:endParaRPr lang="de-AT"/>
          </a:p>
        </p:txBody>
      </p:sp>
    </p:spTree>
    <p:extLst>
      <p:ext uri="{BB962C8B-B14F-4D97-AF65-F5344CB8AC3E}">
        <p14:creationId xmlns:p14="http://schemas.microsoft.com/office/powerpoint/2010/main" val="257771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1B0BE-B130-DE8E-0A1E-101F14357D7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2A35951-7BBD-81D2-C0A6-3BABAA1E9D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268257D-4F8A-DDF8-6714-EB890075571D}"/>
              </a:ext>
            </a:extLst>
          </p:cNvPr>
          <p:cNvSpPr>
            <a:spLocks noGrp="1"/>
          </p:cNvSpPr>
          <p:nvPr>
            <p:ph type="dt" sz="half" idx="10"/>
          </p:nvPr>
        </p:nvSpPr>
        <p:spPr/>
        <p:txBody>
          <a:bodyPr/>
          <a:lstStyle/>
          <a:p>
            <a:fld id="{E5CFD50F-99FF-45CB-9D51-AF3FDB2822CB}" type="datetimeFigureOut">
              <a:rPr lang="de-AT" smtClean="0"/>
              <a:t>28.08.2024</a:t>
            </a:fld>
            <a:endParaRPr lang="de-AT"/>
          </a:p>
        </p:txBody>
      </p:sp>
      <p:sp>
        <p:nvSpPr>
          <p:cNvPr id="5" name="Fußzeilenplatzhalter 4">
            <a:extLst>
              <a:ext uri="{FF2B5EF4-FFF2-40B4-BE49-F238E27FC236}">
                <a16:creationId xmlns:a16="http://schemas.microsoft.com/office/drawing/2014/main" id="{C9FC077F-BC19-AEEE-1D8C-425EC83A243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D9AD6D-8885-2F69-60E3-C04747C44BB1}"/>
              </a:ext>
            </a:extLst>
          </p:cNvPr>
          <p:cNvSpPr>
            <a:spLocks noGrp="1"/>
          </p:cNvSpPr>
          <p:nvPr>
            <p:ph type="sldNum" sz="quarter" idx="12"/>
          </p:nvPr>
        </p:nvSpPr>
        <p:spPr/>
        <p:txBody>
          <a:bodyPr/>
          <a:lstStyle/>
          <a:p>
            <a:fld id="{11CDDB31-6CEA-4462-BD0E-66117EDAA958}" type="slidenum">
              <a:rPr lang="de-AT" smtClean="0"/>
              <a:t>‹Nr.›</a:t>
            </a:fld>
            <a:endParaRPr lang="de-AT"/>
          </a:p>
        </p:txBody>
      </p:sp>
    </p:spTree>
    <p:extLst>
      <p:ext uri="{BB962C8B-B14F-4D97-AF65-F5344CB8AC3E}">
        <p14:creationId xmlns:p14="http://schemas.microsoft.com/office/powerpoint/2010/main" val="187283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8595C-B875-BAD5-91BB-7F7C88982FA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B69C700-8238-E2CD-C7CB-B1A4A968840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3EA83E8-A93A-1C1D-196B-F1F92162778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53FC30A1-B63B-64D9-2B2A-AA2DB9763155}"/>
              </a:ext>
            </a:extLst>
          </p:cNvPr>
          <p:cNvSpPr>
            <a:spLocks noGrp="1"/>
          </p:cNvSpPr>
          <p:nvPr>
            <p:ph type="dt" sz="half" idx="10"/>
          </p:nvPr>
        </p:nvSpPr>
        <p:spPr/>
        <p:txBody>
          <a:bodyPr/>
          <a:lstStyle/>
          <a:p>
            <a:fld id="{E5CFD50F-99FF-45CB-9D51-AF3FDB2822CB}" type="datetimeFigureOut">
              <a:rPr lang="de-AT" smtClean="0"/>
              <a:t>28.08.2024</a:t>
            </a:fld>
            <a:endParaRPr lang="de-AT"/>
          </a:p>
        </p:txBody>
      </p:sp>
      <p:sp>
        <p:nvSpPr>
          <p:cNvPr id="6" name="Fußzeilenplatzhalter 5">
            <a:extLst>
              <a:ext uri="{FF2B5EF4-FFF2-40B4-BE49-F238E27FC236}">
                <a16:creationId xmlns:a16="http://schemas.microsoft.com/office/drawing/2014/main" id="{EF0C0E29-2251-55DC-4477-8A5BC27887D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6D55ECA-F458-81F0-3968-BAC88257B779}"/>
              </a:ext>
            </a:extLst>
          </p:cNvPr>
          <p:cNvSpPr>
            <a:spLocks noGrp="1"/>
          </p:cNvSpPr>
          <p:nvPr>
            <p:ph type="sldNum" sz="quarter" idx="12"/>
          </p:nvPr>
        </p:nvSpPr>
        <p:spPr/>
        <p:txBody>
          <a:bodyPr/>
          <a:lstStyle/>
          <a:p>
            <a:fld id="{11CDDB31-6CEA-4462-BD0E-66117EDAA958}" type="slidenum">
              <a:rPr lang="de-AT" smtClean="0"/>
              <a:t>‹Nr.›</a:t>
            </a:fld>
            <a:endParaRPr lang="de-AT"/>
          </a:p>
        </p:txBody>
      </p:sp>
    </p:spTree>
    <p:extLst>
      <p:ext uri="{BB962C8B-B14F-4D97-AF65-F5344CB8AC3E}">
        <p14:creationId xmlns:p14="http://schemas.microsoft.com/office/powerpoint/2010/main" val="308605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63AC1-DDF3-2206-89B9-38023F967ED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B4F0F33C-732A-9079-F883-7BF1C6CE02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79DB781-7A3C-9138-7F74-E86F5C33FE7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A558BFF6-4CC4-F49F-E849-FBF2896D31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4F4CC1D-15C8-212B-AC78-8C73C06EC24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D87BC833-14B9-3815-00B8-5C7D141F8095}"/>
              </a:ext>
            </a:extLst>
          </p:cNvPr>
          <p:cNvSpPr>
            <a:spLocks noGrp="1"/>
          </p:cNvSpPr>
          <p:nvPr>
            <p:ph type="dt" sz="half" idx="10"/>
          </p:nvPr>
        </p:nvSpPr>
        <p:spPr/>
        <p:txBody>
          <a:bodyPr/>
          <a:lstStyle/>
          <a:p>
            <a:fld id="{E5CFD50F-99FF-45CB-9D51-AF3FDB2822CB}" type="datetimeFigureOut">
              <a:rPr lang="de-AT" smtClean="0"/>
              <a:t>28.08.2024</a:t>
            </a:fld>
            <a:endParaRPr lang="de-AT"/>
          </a:p>
        </p:txBody>
      </p:sp>
      <p:sp>
        <p:nvSpPr>
          <p:cNvPr id="8" name="Fußzeilenplatzhalter 7">
            <a:extLst>
              <a:ext uri="{FF2B5EF4-FFF2-40B4-BE49-F238E27FC236}">
                <a16:creationId xmlns:a16="http://schemas.microsoft.com/office/drawing/2014/main" id="{86BE5A8C-A932-2248-E5A1-E24753440D6D}"/>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5090B25D-6B86-67DC-2F91-DF65DD32B697}"/>
              </a:ext>
            </a:extLst>
          </p:cNvPr>
          <p:cNvSpPr>
            <a:spLocks noGrp="1"/>
          </p:cNvSpPr>
          <p:nvPr>
            <p:ph type="sldNum" sz="quarter" idx="12"/>
          </p:nvPr>
        </p:nvSpPr>
        <p:spPr/>
        <p:txBody>
          <a:bodyPr/>
          <a:lstStyle/>
          <a:p>
            <a:fld id="{11CDDB31-6CEA-4462-BD0E-66117EDAA958}" type="slidenum">
              <a:rPr lang="de-AT" smtClean="0"/>
              <a:t>‹Nr.›</a:t>
            </a:fld>
            <a:endParaRPr lang="de-AT"/>
          </a:p>
        </p:txBody>
      </p:sp>
    </p:spTree>
    <p:extLst>
      <p:ext uri="{BB962C8B-B14F-4D97-AF65-F5344CB8AC3E}">
        <p14:creationId xmlns:p14="http://schemas.microsoft.com/office/powerpoint/2010/main" val="181593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0D615-A150-54DA-47BD-8F41F9BFB8D2}"/>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A684CA90-19F9-E2D1-52BC-4F83C15006D2}"/>
              </a:ext>
            </a:extLst>
          </p:cNvPr>
          <p:cNvSpPr>
            <a:spLocks noGrp="1"/>
          </p:cNvSpPr>
          <p:nvPr>
            <p:ph type="dt" sz="half" idx="10"/>
          </p:nvPr>
        </p:nvSpPr>
        <p:spPr/>
        <p:txBody>
          <a:bodyPr/>
          <a:lstStyle/>
          <a:p>
            <a:fld id="{E5CFD50F-99FF-45CB-9D51-AF3FDB2822CB}" type="datetimeFigureOut">
              <a:rPr lang="de-AT" smtClean="0"/>
              <a:t>28.08.2024</a:t>
            </a:fld>
            <a:endParaRPr lang="de-AT"/>
          </a:p>
        </p:txBody>
      </p:sp>
      <p:sp>
        <p:nvSpPr>
          <p:cNvPr id="4" name="Fußzeilenplatzhalter 3">
            <a:extLst>
              <a:ext uri="{FF2B5EF4-FFF2-40B4-BE49-F238E27FC236}">
                <a16:creationId xmlns:a16="http://schemas.microsoft.com/office/drawing/2014/main" id="{304C748D-8E24-1432-8E71-FEAB11D634CD}"/>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14B60083-A709-3970-CC71-9BCA83BCF29F}"/>
              </a:ext>
            </a:extLst>
          </p:cNvPr>
          <p:cNvSpPr>
            <a:spLocks noGrp="1"/>
          </p:cNvSpPr>
          <p:nvPr>
            <p:ph type="sldNum" sz="quarter" idx="12"/>
          </p:nvPr>
        </p:nvSpPr>
        <p:spPr/>
        <p:txBody>
          <a:bodyPr/>
          <a:lstStyle/>
          <a:p>
            <a:fld id="{11CDDB31-6CEA-4462-BD0E-66117EDAA958}" type="slidenum">
              <a:rPr lang="de-AT" smtClean="0"/>
              <a:t>‹Nr.›</a:t>
            </a:fld>
            <a:endParaRPr lang="de-AT"/>
          </a:p>
        </p:txBody>
      </p:sp>
    </p:spTree>
    <p:extLst>
      <p:ext uri="{BB962C8B-B14F-4D97-AF65-F5344CB8AC3E}">
        <p14:creationId xmlns:p14="http://schemas.microsoft.com/office/powerpoint/2010/main" val="384696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8AC260B-3B99-D79A-554A-682C97FD0404}"/>
              </a:ext>
            </a:extLst>
          </p:cNvPr>
          <p:cNvSpPr>
            <a:spLocks noGrp="1"/>
          </p:cNvSpPr>
          <p:nvPr>
            <p:ph type="dt" sz="half" idx="10"/>
          </p:nvPr>
        </p:nvSpPr>
        <p:spPr/>
        <p:txBody>
          <a:bodyPr/>
          <a:lstStyle/>
          <a:p>
            <a:fld id="{E5CFD50F-99FF-45CB-9D51-AF3FDB2822CB}" type="datetimeFigureOut">
              <a:rPr lang="de-AT" smtClean="0"/>
              <a:t>28.08.2024</a:t>
            </a:fld>
            <a:endParaRPr lang="de-AT"/>
          </a:p>
        </p:txBody>
      </p:sp>
      <p:sp>
        <p:nvSpPr>
          <p:cNvPr id="3" name="Fußzeilenplatzhalter 2">
            <a:extLst>
              <a:ext uri="{FF2B5EF4-FFF2-40B4-BE49-F238E27FC236}">
                <a16:creationId xmlns:a16="http://schemas.microsoft.com/office/drawing/2014/main" id="{3A150E0D-5CB4-E0EB-4E23-EF13EDFF86CC}"/>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FE8100A8-F4F0-4F0E-44A2-C7924B436B12}"/>
              </a:ext>
            </a:extLst>
          </p:cNvPr>
          <p:cNvSpPr>
            <a:spLocks noGrp="1"/>
          </p:cNvSpPr>
          <p:nvPr>
            <p:ph type="sldNum" sz="quarter" idx="12"/>
          </p:nvPr>
        </p:nvSpPr>
        <p:spPr/>
        <p:txBody>
          <a:bodyPr/>
          <a:lstStyle/>
          <a:p>
            <a:fld id="{11CDDB31-6CEA-4462-BD0E-66117EDAA958}" type="slidenum">
              <a:rPr lang="de-AT" smtClean="0"/>
              <a:t>‹Nr.›</a:t>
            </a:fld>
            <a:endParaRPr lang="de-AT"/>
          </a:p>
        </p:txBody>
      </p:sp>
    </p:spTree>
    <p:extLst>
      <p:ext uri="{BB962C8B-B14F-4D97-AF65-F5344CB8AC3E}">
        <p14:creationId xmlns:p14="http://schemas.microsoft.com/office/powerpoint/2010/main" val="59790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7B422-E181-D917-9824-4EED605F100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8029FB2D-CE15-F332-85EC-5DF1664487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F3E8A292-49E0-A4FF-C59A-022F67183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825F10-6F55-BB07-8052-B2FAF01BA55E}"/>
              </a:ext>
            </a:extLst>
          </p:cNvPr>
          <p:cNvSpPr>
            <a:spLocks noGrp="1"/>
          </p:cNvSpPr>
          <p:nvPr>
            <p:ph type="dt" sz="half" idx="10"/>
          </p:nvPr>
        </p:nvSpPr>
        <p:spPr/>
        <p:txBody>
          <a:bodyPr/>
          <a:lstStyle/>
          <a:p>
            <a:fld id="{E5CFD50F-99FF-45CB-9D51-AF3FDB2822CB}" type="datetimeFigureOut">
              <a:rPr lang="de-AT" smtClean="0"/>
              <a:t>28.08.2024</a:t>
            </a:fld>
            <a:endParaRPr lang="de-AT"/>
          </a:p>
        </p:txBody>
      </p:sp>
      <p:sp>
        <p:nvSpPr>
          <p:cNvPr id="6" name="Fußzeilenplatzhalter 5">
            <a:extLst>
              <a:ext uri="{FF2B5EF4-FFF2-40B4-BE49-F238E27FC236}">
                <a16:creationId xmlns:a16="http://schemas.microsoft.com/office/drawing/2014/main" id="{A0238ADF-D4F3-6515-42E2-9AE1FCAC9C1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361F9EBB-CEDF-FD92-8A93-8EBC6BE1DE07}"/>
              </a:ext>
            </a:extLst>
          </p:cNvPr>
          <p:cNvSpPr>
            <a:spLocks noGrp="1"/>
          </p:cNvSpPr>
          <p:nvPr>
            <p:ph type="sldNum" sz="quarter" idx="12"/>
          </p:nvPr>
        </p:nvSpPr>
        <p:spPr/>
        <p:txBody>
          <a:bodyPr/>
          <a:lstStyle/>
          <a:p>
            <a:fld id="{11CDDB31-6CEA-4462-BD0E-66117EDAA958}" type="slidenum">
              <a:rPr lang="de-AT" smtClean="0"/>
              <a:t>‹Nr.›</a:t>
            </a:fld>
            <a:endParaRPr lang="de-AT"/>
          </a:p>
        </p:txBody>
      </p:sp>
    </p:spTree>
    <p:extLst>
      <p:ext uri="{BB962C8B-B14F-4D97-AF65-F5344CB8AC3E}">
        <p14:creationId xmlns:p14="http://schemas.microsoft.com/office/powerpoint/2010/main" val="128453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05852D-3E67-25F3-0A09-45AE0C810A7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C7B9627-DCFB-B11A-A3CD-8CFD21C33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E3AB6139-B2DB-14BA-3232-89621E118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A4EFE5D-D78F-9F10-4A9D-C240ACD38A74}"/>
              </a:ext>
            </a:extLst>
          </p:cNvPr>
          <p:cNvSpPr>
            <a:spLocks noGrp="1"/>
          </p:cNvSpPr>
          <p:nvPr>
            <p:ph type="dt" sz="half" idx="10"/>
          </p:nvPr>
        </p:nvSpPr>
        <p:spPr/>
        <p:txBody>
          <a:bodyPr/>
          <a:lstStyle/>
          <a:p>
            <a:fld id="{E5CFD50F-99FF-45CB-9D51-AF3FDB2822CB}" type="datetimeFigureOut">
              <a:rPr lang="de-AT" smtClean="0"/>
              <a:t>28.08.2024</a:t>
            </a:fld>
            <a:endParaRPr lang="de-AT"/>
          </a:p>
        </p:txBody>
      </p:sp>
      <p:sp>
        <p:nvSpPr>
          <p:cNvPr id="6" name="Fußzeilenplatzhalter 5">
            <a:extLst>
              <a:ext uri="{FF2B5EF4-FFF2-40B4-BE49-F238E27FC236}">
                <a16:creationId xmlns:a16="http://schemas.microsoft.com/office/drawing/2014/main" id="{88529553-CDD0-19D6-0536-0C73F1030BD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71AC8DBB-3918-3D5A-6943-A6601C9EAF1A}"/>
              </a:ext>
            </a:extLst>
          </p:cNvPr>
          <p:cNvSpPr>
            <a:spLocks noGrp="1"/>
          </p:cNvSpPr>
          <p:nvPr>
            <p:ph type="sldNum" sz="quarter" idx="12"/>
          </p:nvPr>
        </p:nvSpPr>
        <p:spPr/>
        <p:txBody>
          <a:bodyPr/>
          <a:lstStyle/>
          <a:p>
            <a:fld id="{11CDDB31-6CEA-4462-BD0E-66117EDAA958}" type="slidenum">
              <a:rPr lang="de-AT" smtClean="0"/>
              <a:t>‹Nr.›</a:t>
            </a:fld>
            <a:endParaRPr lang="de-AT"/>
          </a:p>
        </p:txBody>
      </p:sp>
    </p:spTree>
    <p:extLst>
      <p:ext uri="{BB962C8B-B14F-4D97-AF65-F5344CB8AC3E}">
        <p14:creationId xmlns:p14="http://schemas.microsoft.com/office/powerpoint/2010/main" val="181547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832E2C1-4C6A-C75C-2EE1-49D906AF7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4731B2F-1D45-AE9D-82A0-2AE35C3BE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FCD2699-6F19-C032-8304-6986A33022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CFD50F-99FF-45CB-9D51-AF3FDB2822CB}" type="datetimeFigureOut">
              <a:rPr lang="de-AT" smtClean="0"/>
              <a:t>28.08.2024</a:t>
            </a:fld>
            <a:endParaRPr lang="de-AT"/>
          </a:p>
        </p:txBody>
      </p:sp>
      <p:sp>
        <p:nvSpPr>
          <p:cNvPr id="5" name="Fußzeilenplatzhalter 4">
            <a:extLst>
              <a:ext uri="{FF2B5EF4-FFF2-40B4-BE49-F238E27FC236}">
                <a16:creationId xmlns:a16="http://schemas.microsoft.com/office/drawing/2014/main" id="{AB1D2660-FF95-90F0-0244-4963EC6E1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DD0A68C2-0766-70CD-1F42-78D2FA136C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CDDB31-6CEA-4462-BD0E-66117EDAA958}" type="slidenum">
              <a:rPr lang="de-AT" smtClean="0"/>
              <a:t>‹Nr.›</a:t>
            </a:fld>
            <a:endParaRPr lang="de-AT"/>
          </a:p>
        </p:txBody>
      </p:sp>
    </p:spTree>
    <p:extLst>
      <p:ext uri="{BB962C8B-B14F-4D97-AF65-F5344CB8AC3E}">
        <p14:creationId xmlns:p14="http://schemas.microsoft.com/office/powerpoint/2010/main" val="391375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extrw.univie.ac.at/"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mailto:sophie.herrele@univie.ac.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F4CB0E85-32B8-4FA1-CD70-5D9D2ACB9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284" y="1300452"/>
            <a:ext cx="9481430" cy="5251796"/>
          </a:xfrm>
          <a:prstGeom prst="rect">
            <a:avLst/>
          </a:prstGeom>
        </p:spPr>
      </p:pic>
      <p:grpSp>
        <p:nvGrpSpPr>
          <p:cNvPr id="2" name="object 2"/>
          <p:cNvGrpSpPr/>
          <p:nvPr/>
        </p:nvGrpSpPr>
        <p:grpSpPr>
          <a:xfrm>
            <a:off x="0" y="6333744"/>
            <a:ext cx="12192000" cy="524510"/>
            <a:chOff x="0" y="6333744"/>
            <a:chExt cx="12192000" cy="524510"/>
          </a:xfrm>
        </p:grpSpPr>
        <p:sp>
          <p:nvSpPr>
            <p:cNvPr id="3" name="object 3"/>
            <p:cNvSpPr/>
            <p:nvPr/>
          </p:nvSpPr>
          <p:spPr>
            <a:xfrm>
              <a:off x="0" y="6400800"/>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BC572C"/>
            </a:solidFill>
          </p:spPr>
          <p:txBody>
            <a:bodyPr wrap="square" lIns="0" tIns="0" rIns="0" bIns="0" rtlCol="0"/>
            <a:lstStyle/>
            <a:p>
              <a:endParaRPr/>
            </a:p>
          </p:txBody>
        </p:sp>
        <p:sp>
          <p:nvSpPr>
            <p:cNvPr id="4" name="object 4"/>
            <p:cNvSpPr/>
            <p:nvPr/>
          </p:nvSpPr>
          <p:spPr>
            <a:xfrm>
              <a:off x="0" y="6333744"/>
              <a:ext cx="12192000" cy="67310"/>
            </a:xfrm>
            <a:custGeom>
              <a:avLst/>
              <a:gdLst/>
              <a:ahLst/>
              <a:cxnLst/>
              <a:rect l="l" t="t" r="r" b="b"/>
              <a:pathLst>
                <a:path w="12192000" h="67310">
                  <a:moveTo>
                    <a:pt x="12192000" y="0"/>
                  </a:moveTo>
                  <a:lnTo>
                    <a:pt x="0" y="0"/>
                  </a:lnTo>
                  <a:lnTo>
                    <a:pt x="0" y="67055"/>
                  </a:lnTo>
                  <a:lnTo>
                    <a:pt x="12192000" y="67055"/>
                  </a:lnTo>
                  <a:lnTo>
                    <a:pt x="12192000" y="0"/>
                  </a:lnTo>
                  <a:close/>
                </a:path>
              </a:pathLst>
            </a:custGeom>
            <a:solidFill>
              <a:srgbClr val="E38312"/>
            </a:solidFill>
          </p:spPr>
          <p:txBody>
            <a:bodyPr wrap="square" lIns="0" tIns="0" rIns="0" bIns="0" rtlCol="0"/>
            <a:lstStyle/>
            <a:p>
              <a:endParaRPr/>
            </a:p>
          </p:txBody>
        </p:sp>
      </p:grpSp>
      <p:sp>
        <p:nvSpPr>
          <p:cNvPr id="6" name="object 6"/>
          <p:cNvSpPr txBox="1">
            <a:spLocks noGrp="1"/>
          </p:cNvSpPr>
          <p:nvPr>
            <p:ph type="title"/>
          </p:nvPr>
        </p:nvSpPr>
        <p:spPr>
          <a:xfrm>
            <a:off x="1355284" y="156690"/>
            <a:ext cx="9481431" cy="1342099"/>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0" tIns="124460" rIns="0" bIns="0" rtlCol="0">
            <a:spAutoFit/>
          </a:bodyPr>
          <a:lstStyle/>
          <a:p>
            <a:pPr marL="12700" marR="5080" indent="-635" algn="ctr">
              <a:lnSpc>
                <a:spcPts val="4900"/>
              </a:lnSpc>
              <a:spcBef>
                <a:spcPts val="980"/>
              </a:spcBef>
            </a:pPr>
            <a:r>
              <a:rPr lang="en-US" sz="4000" spc="-55" dirty="0">
                <a:solidFill>
                  <a:schemeClr val="bg2"/>
                </a:solidFill>
              </a:rPr>
              <a:t>Financial Accounting and Reporting I &amp; II </a:t>
            </a:r>
            <a:r>
              <a:rPr lang="en-US" sz="4000" spc="-55" dirty="0" err="1">
                <a:solidFill>
                  <a:schemeClr val="bg2"/>
                </a:solidFill>
              </a:rPr>
              <a:t>Neues</a:t>
            </a:r>
            <a:r>
              <a:rPr lang="en-US" sz="4000" spc="-55" dirty="0">
                <a:solidFill>
                  <a:schemeClr val="bg2"/>
                </a:solidFill>
              </a:rPr>
              <a:t> Master Curriculum ab WS 2024</a:t>
            </a:r>
            <a:endParaRPr sz="4000" spc="-55" dirty="0">
              <a:solidFill>
                <a:schemeClr val="bg2"/>
              </a:solidFill>
            </a:endParaRPr>
          </a:p>
        </p:txBody>
      </p:sp>
      <p:sp>
        <p:nvSpPr>
          <p:cNvPr id="10" name="object 10"/>
          <p:cNvSpPr txBox="1">
            <a:spLocks noGrp="1"/>
          </p:cNvSpPr>
          <p:nvPr>
            <p:ph type="ftr" sz="quarter" idx="5"/>
          </p:nvPr>
        </p:nvSpPr>
        <p:spPr>
          <a:xfrm>
            <a:off x="4038600" y="6468701"/>
            <a:ext cx="4114800" cy="140423"/>
          </a:xfrm>
          <a:prstGeom prst="rect">
            <a:avLst/>
          </a:prstGeom>
        </p:spPr>
        <p:txBody>
          <a:bodyPr vert="horz" wrap="square" lIns="0" tIns="1905" rIns="0" bIns="0" rtlCol="0">
            <a:spAutoFit/>
          </a:bodyPr>
          <a:lstStyle/>
          <a:p>
            <a:pPr marL="12700">
              <a:lnSpc>
                <a:spcPct val="100000"/>
              </a:lnSpc>
              <a:spcBef>
                <a:spcPts val="15"/>
              </a:spcBef>
            </a:pPr>
            <a:r>
              <a:rPr lang="en-US" dirty="0"/>
              <a:t>© </a:t>
            </a:r>
            <a:r>
              <a:rPr spc="-5" dirty="0"/>
              <a:t>DR. DR. PETRA </a:t>
            </a:r>
            <a:r>
              <a:rPr dirty="0"/>
              <a:t>INWINKL</a:t>
            </a:r>
            <a:endParaRPr spc="-5" dirty="0"/>
          </a:p>
        </p:txBody>
      </p:sp>
      <p:sp>
        <p:nvSpPr>
          <p:cNvPr id="11" name="Slide Number Placeholder 10">
            <a:extLst>
              <a:ext uri="{FF2B5EF4-FFF2-40B4-BE49-F238E27FC236}">
                <a16:creationId xmlns:a16="http://schemas.microsoft.com/office/drawing/2014/main" id="{2BBA588A-405B-4807-A77E-CC1FB5F2E3C4}"/>
              </a:ext>
            </a:extLst>
          </p:cNvPr>
          <p:cNvSpPr>
            <a:spLocks noGrp="1"/>
          </p:cNvSpPr>
          <p:nvPr>
            <p:ph type="sldNum" sz="quarter" idx="7"/>
          </p:nvPr>
        </p:nvSpPr>
        <p:spPr/>
        <p:txBody>
          <a:bodyPr/>
          <a:lstStyle/>
          <a:p>
            <a:pPr marL="38100">
              <a:lnSpc>
                <a:spcPct val="100000"/>
              </a:lnSpc>
              <a:spcBef>
                <a:spcPts val="5"/>
              </a:spcBef>
            </a:pPr>
            <a:fld id="{81D60167-4931-47E6-BA6A-407CBD079E47}" type="slidenum">
              <a:rPr lang="en-AT" smtClean="0"/>
              <a:t>1</a:t>
            </a:fld>
            <a:endParaRPr lang="en-AT" dirty="0"/>
          </a:p>
        </p:txBody>
      </p:sp>
    </p:spTree>
    <p:extLst>
      <p:ext uri="{BB962C8B-B14F-4D97-AF65-F5344CB8AC3E}">
        <p14:creationId xmlns:p14="http://schemas.microsoft.com/office/powerpoint/2010/main" val="2958626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object 2">
            <a:extLst>
              <a:ext uri="{FF2B5EF4-FFF2-40B4-BE49-F238E27FC236}">
                <a16:creationId xmlns:a16="http://schemas.microsoft.com/office/drawing/2014/main" id="{6FD809A8-7AE0-8B8A-3A11-1C14F62EA919}"/>
              </a:ext>
            </a:extLst>
          </p:cNvPr>
          <p:cNvGrpSpPr/>
          <p:nvPr/>
        </p:nvGrpSpPr>
        <p:grpSpPr>
          <a:xfrm>
            <a:off x="0" y="6333744"/>
            <a:ext cx="12192000" cy="524510"/>
            <a:chOff x="0" y="6333744"/>
            <a:chExt cx="12192000" cy="524510"/>
          </a:xfrm>
        </p:grpSpPr>
        <p:sp>
          <p:nvSpPr>
            <p:cNvPr id="12" name="object 3">
              <a:extLst>
                <a:ext uri="{FF2B5EF4-FFF2-40B4-BE49-F238E27FC236}">
                  <a16:creationId xmlns:a16="http://schemas.microsoft.com/office/drawing/2014/main" id="{6C20BF08-B9FF-3996-5E07-024496FC707A}"/>
                </a:ext>
              </a:extLst>
            </p:cNvPr>
            <p:cNvSpPr/>
            <p:nvPr/>
          </p:nvSpPr>
          <p:spPr>
            <a:xfrm>
              <a:off x="0" y="6400800"/>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BC572C"/>
            </a:solidFill>
          </p:spPr>
          <p:txBody>
            <a:bodyPr wrap="square" lIns="0" tIns="0" rIns="0" bIns="0" rtlCol="0"/>
            <a:lstStyle/>
            <a:p>
              <a:endParaRPr/>
            </a:p>
          </p:txBody>
        </p:sp>
        <p:sp>
          <p:nvSpPr>
            <p:cNvPr id="13" name="object 4">
              <a:extLst>
                <a:ext uri="{FF2B5EF4-FFF2-40B4-BE49-F238E27FC236}">
                  <a16:creationId xmlns:a16="http://schemas.microsoft.com/office/drawing/2014/main" id="{9E8ECB32-63FA-4771-C7A2-3B5FFBC158E3}"/>
                </a:ext>
              </a:extLst>
            </p:cNvPr>
            <p:cNvSpPr/>
            <p:nvPr/>
          </p:nvSpPr>
          <p:spPr>
            <a:xfrm>
              <a:off x="0" y="6333744"/>
              <a:ext cx="12192000" cy="67310"/>
            </a:xfrm>
            <a:custGeom>
              <a:avLst/>
              <a:gdLst/>
              <a:ahLst/>
              <a:cxnLst/>
              <a:rect l="l" t="t" r="r" b="b"/>
              <a:pathLst>
                <a:path w="12192000" h="67310">
                  <a:moveTo>
                    <a:pt x="12192000" y="0"/>
                  </a:moveTo>
                  <a:lnTo>
                    <a:pt x="0" y="0"/>
                  </a:lnTo>
                  <a:lnTo>
                    <a:pt x="0" y="67055"/>
                  </a:lnTo>
                  <a:lnTo>
                    <a:pt x="12192000" y="67055"/>
                  </a:lnTo>
                  <a:lnTo>
                    <a:pt x="12192000" y="0"/>
                  </a:lnTo>
                  <a:close/>
                </a:path>
              </a:pathLst>
            </a:custGeom>
            <a:solidFill>
              <a:srgbClr val="E38312"/>
            </a:solidFill>
          </p:spPr>
          <p:txBody>
            <a:bodyPr wrap="square" lIns="0" tIns="0" rIns="0" bIns="0" rtlCol="0"/>
            <a:lstStyle/>
            <a:p>
              <a:endParaRPr/>
            </a:p>
          </p:txBody>
        </p:sp>
      </p:grpSp>
      <p:sp>
        <p:nvSpPr>
          <p:cNvPr id="5" name="Textfeld 4">
            <a:extLst>
              <a:ext uri="{FF2B5EF4-FFF2-40B4-BE49-F238E27FC236}">
                <a16:creationId xmlns:a16="http://schemas.microsoft.com/office/drawing/2014/main" id="{DDBBF4D1-E534-C19B-2D98-CEB8A75EEF21}"/>
              </a:ext>
            </a:extLst>
          </p:cNvPr>
          <p:cNvSpPr txBox="1"/>
          <p:nvPr/>
        </p:nvSpPr>
        <p:spPr>
          <a:xfrm>
            <a:off x="374006" y="654261"/>
            <a:ext cx="11347770" cy="1754326"/>
          </a:xfrm>
          <a:prstGeom prst="rect">
            <a:avLst/>
          </a:prstGeom>
          <a:solidFill>
            <a:srgbClr val="00B0F0"/>
          </a:solidFill>
        </p:spPr>
        <p:txBody>
          <a:bodyPr wrap="square" rtlCol="0" anchor="ctr">
            <a:spAutoFit/>
          </a:bodyPr>
          <a:lstStyle/>
          <a:p>
            <a:pPr algn="ctr"/>
            <a:endParaRPr lang="de-AT" sz="2400" dirty="0"/>
          </a:p>
          <a:p>
            <a:pPr algn="ctr"/>
            <a:endParaRPr lang="de-AT" sz="2400" dirty="0"/>
          </a:p>
          <a:p>
            <a:pPr algn="ctr"/>
            <a:endParaRPr lang="de-AT" sz="2000" dirty="0"/>
          </a:p>
          <a:p>
            <a:pPr algn="ctr"/>
            <a:endParaRPr lang="de-AT" sz="2000" dirty="0"/>
          </a:p>
          <a:p>
            <a:pPr algn="ctr"/>
            <a:endParaRPr lang="de-AT" sz="2000" dirty="0"/>
          </a:p>
        </p:txBody>
      </p:sp>
      <p:sp>
        <p:nvSpPr>
          <p:cNvPr id="6" name="Textfeld 5">
            <a:extLst>
              <a:ext uri="{FF2B5EF4-FFF2-40B4-BE49-F238E27FC236}">
                <a16:creationId xmlns:a16="http://schemas.microsoft.com/office/drawing/2014/main" id="{B01114FB-2D0C-A545-C312-C2B6FC005A1F}"/>
              </a:ext>
            </a:extLst>
          </p:cNvPr>
          <p:cNvSpPr txBox="1"/>
          <p:nvPr/>
        </p:nvSpPr>
        <p:spPr>
          <a:xfrm>
            <a:off x="473095" y="660460"/>
            <a:ext cx="5394304" cy="369332"/>
          </a:xfrm>
          <a:prstGeom prst="rect">
            <a:avLst/>
          </a:prstGeom>
          <a:solidFill>
            <a:schemeClr val="accent1">
              <a:lumMod val="20000"/>
              <a:lumOff val="80000"/>
            </a:schemeClr>
          </a:solidFill>
          <a:ln w="22225">
            <a:solidFill>
              <a:schemeClr val="accent1"/>
            </a:solidFill>
            <a:prstDash val="sysDash"/>
          </a:ln>
        </p:spPr>
        <p:txBody>
          <a:bodyPr wrap="square" rtlCol="0" anchor="ctr">
            <a:spAutoFit/>
          </a:bodyPr>
          <a:lstStyle/>
          <a:p>
            <a:pPr algn="ctr"/>
            <a:r>
              <a:rPr lang="de-AT" b="1" dirty="0"/>
              <a:t>Grundlagenmodule (GM) – 3 Pflichtmodule (VO):</a:t>
            </a:r>
          </a:p>
        </p:txBody>
      </p:sp>
      <p:sp>
        <p:nvSpPr>
          <p:cNvPr id="7" name="Textfeld 6">
            <a:extLst>
              <a:ext uri="{FF2B5EF4-FFF2-40B4-BE49-F238E27FC236}">
                <a16:creationId xmlns:a16="http://schemas.microsoft.com/office/drawing/2014/main" id="{2BAE6EE1-38BB-077E-1897-A56B58A6A19F}"/>
              </a:ext>
            </a:extLst>
          </p:cNvPr>
          <p:cNvSpPr txBox="1"/>
          <p:nvPr/>
        </p:nvSpPr>
        <p:spPr>
          <a:xfrm>
            <a:off x="6129439" y="664663"/>
            <a:ext cx="5394303" cy="369332"/>
          </a:xfrm>
          <a:prstGeom prst="rect">
            <a:avLst/>
          </a:prstGeom>
          <a:solidFill>
            <a:schemeClr val="accent1">
              <a:lumMod val="20000"/>
              <a:lumOff val="80000"/>
            </a:schemeClr>
          </a:solidFill>
          <a:ln w="22225">
            <a:solidFill>
              <a:schemeClr val="accent1"/>
            </a:solidFill>
            <a:prstDash val="sysDash"/>
          </a:ln>
        </p:spPr>
        <p:txBody>
          <a:bodyPr wrap="square" rtlCol="0" anchor="ctr">
            <a:spAutoFit/>
          </a:bodyPr>
          <a:lstStyle>
            <a:defPPr>
              <a:defRPr lang="de-DE"/>
            </a:defPPr>
            <a:lvl1pPr algn="ctr">
              <a:defRPr/>
            </a:lvl1pPr>
          </a:lstStyle>
          <a:p>
            <a:r>
              <a:rPr lang="de-AT" b="1" dirty="0"/>
              <a:t>Aufbaumodul – Wahlmodul (VO):</a:t>
            </a:r>
          </a:p>
        </p:txBody>
      </p:sp>
      <p:sp>
        <p:nvSpPr>
          <p:cNvPr id="8" name="Textfeld 7">
            <a:extLst>
              <a:ext uri="{FF2B5EF4-FFF2-40B4-BE49-F238E27FC236}">
                <a16:creationId xmlns:a16="http://schemas.microsoft.com/office/drawing/2014/main" id="{E77A69DF-79A8-E7D7-338F-7BE4598B7C18}"/>
              </a:ext>
            </a:extLst>
          </p:cNvPr>
          <p:cNvSpPr txBox="1"/>
          <p:nvPr/>
        </p:nvSpPr>
        <p:spPr>
          <a:xfrm>
            <a:off x="360307" y="2660275"/>
            <a:ext cx="11347770" cy="3785652"/>
          </a:xfrm>
          <a:prstGeom prst="rect">
            <a:avLst/>
          </a:prstGeom>
          <a:solidFill>
            <a:srgbClr val="92D050"/>
          </a:solidFill>
        </p:spPr>
        <p:txBody>
          <a:bodyPr wrap="square" rtlCol="0" anchor="ctr">
            <a:spAutoFit/>
          </a:bodyPr>
          <a:lstStyle/>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p:txBody>
      </p:sp>
      <p:sp>
        <p:nvSpPr>
          <p:cNvPr id="9" name="Textfeld 8">
            <a:extLst>
              <a:ext uri="{FF2B5EF4-FFF2-40B4-BE49-F238E27FC236}">
                <a16:creationId xmlns:a16="http://schemas.microsoft.com/office/drawing/2014/main" id="{765B3D08-3B58-99B4-BCF1-D0638A61E237}"/>
              </a:ext>
            </a:extLst>
          </p:cNvPr>
          <p:cNvSpPr txBox="1"/>
          <p:nvPr/>
        </p:nvSpPr>
        <p:spPr>
          <a:xfrm>
            <a:off x="483923" y="3211582"/>
            <a:ext cx="5394304" cy="338554"/>
          </a:xfrm>
          <a:prstGeom prst="rect">
            <a:avLst/>
          </a:prstGeom>
          <a:solidFill>
            <a:schemeClr val="accent6">
              <a:lumMod val="20000"/>
              <a:lumOff val="80000"/>
            </a:schemeClr>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de-AT" sz="1600" b="1" dirty="0"/>
              <a:t>VM6 Financial Accounting and Reporting I (20 ECTS) </a:t>
            </a:r>
          </a:p>
        </p:txBody>
      </p:sp>
      <p:sp>
        <p:nvSpPr>
          <p:cNvPr id="10" name="Textfeld 9">
            <a:extLst>
              <a:ext uri="{FF2B5EF4-FFF2-40B4-BE49-F238E27FC236}">
                <a16:creationId xmlns:a16="http://schemas.microsoft.com/office/drawing/2014/main" id="{766E0CE8-F4B6-AE9D-B703-406A911A8E8C}"/>
              </a:ext>
            </a:extLst>
          </p:cNvPr>
          <p:cNvSpPr txBox="1"/>
          <p:nvPr/>
        </p:nvSpPr>
        <p:spPr>
          <a:xfrm>
            <a:off x="6158358" y="3204008"/>
            <a:ext cx="5394304" cy="338554"/>
          </a:xfrm>
          <a:prstGeom prst="rect">
            <a:avLst/>
          </a:prstGeom>
          <a:solidFill>
            <a:schemeClr val="accent6">
              <a:lumMod val="20000"/>
              <a:lumOff val="80000"/>
            </a:schemeClr>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de-AT" sz="1600" b="1" dirty="0"/>
              <a:t>VM7 Financial Accounting and Reporting II (20 ECTS) </a:t>
            </a:r>
          </a:p>
        </p:txBody>
      </p:sp>
      <p:sp>
        <p:nvSpPr>
          <p:cNvPr id="29" name="Textfeld 28">
            <a:extLst>
              <a:ext uri="{FF2B5EF4-FFF2-40B4-BE49-F238E27FC236}">
                <a16:creationId xmlns:a16="http://schemas.microsoft.com/office/drawing/2014/main" id="{F4440565-2AD6-10D2-33DD-349B33E5E97C}"/>
              </a:ext>
            </a:extLst>
          </p:cNvPr>
          <p:cNvSpPr txBox="1"/>
          <p:nvPr/>
        </p:nvSpPr>
        <p:spPr>
          <a:xfrm>
            <a:off x="459392" y="1131977"/>
            <a:ext cx="5394304" cy="369332"/>
          </a:xfrm>
          <a:prstGeom prst="rect">
            <a:avLst/>
          </a:prstGeom>
          <a:solidFill>
            <a:schemeClr val="bg1"/>
          </a:solidFill>
          <a:ln w="22225">
            <a:solidFill>
              <a:schemeClr val="accent1"/>
            </a:solidFill>
            <a:prstDash val="sysDash"/>
          </a:ln>
        </p:spPr>
        <p:txBody>
          <a:bodyPr wrap="square" rtlCol="0" anchor="ctr">
            <a:spAutoFit/>
          </a:bodyPr>
          <a:lstStyle/>
          <a:p>
            <a:pPr algn="ctr"/>
            <a:r>
              <a:rPr lang="de-AT" dirty="0"/>
              <a:t>GM2 Financial Accounting and Reporting (4 ECTS)</a:t>
            </a:r>
            <a:endParaRPr lang="de-AT" sz="1600" dirty="0"/>
          </a:p>
        </p:txBody>
      </p:sp>
      <p:sp>
        <p:nvSpPr>
          <p:cNvPr id="30" name="Textfeld 29">
            <a:extLst>
              <a:ext uri="{FF2B5EF4-FFF2-40B4-BE49-F238E27FC236}">
                <a16:creationId xmlns:a16="http://schemas.microsoft.com/office/drawing/2014/main" id="{F2C03657-FE50-7F55-2E9B-9F6FB43BA492}"/>
              </a:ext>
            </a:extLst>
          </p:cNvPr>
          <p:cNvSpPr txBox="1"/>
          <p:nvPr/>
        </p:nvSpPr>
        <p:spPr>
          <a:xfrm>
            <a:off x="473095" y="1582948"/>
            <a:ext cx="5394304" cy="369332"/>
          </a:xfrm>
          <a:prstGeom prst="rect">
            <a:avLst/>
          </a:prstGeom>
          <a:solidFill>
            <a:schemeClr val="bg1"/>
          </a:solidFill>
          <a:ln w="22225">
            <a:solidFill>
              <a:schemeClr val="accent1"/>
            </a:solidFill>
            <a:prstDash val="sysDash"/>
          </a:ln>
        </p:spPr>
        <p:txBody>
          <a:bodyPr wrap="square" rtlCol="0" anchor="ctr">
            <a:spAutoFit/>
          </a:bodyPr>
          <a:lstStyle/>
          <a:p>
            <a:pPr algn="ctr"/>
            <a:r>
              <a:rPr lang="de-AT" dirty="0"/>
              <a:t>GM4b Management II – Finance (2 ECTS)</a:t>
            </a:r>
            <a:endParaRPr lang="de-AT" sz="1600" dirty="0"/>
          </a:p>
        </p:txBody>
      </p:sp>
      <p:sp>
        <p:nvSpPr>
          <p:cNvPr id="31" name="Textfeld 30">
            <a:extLst>
              <a:ext uri="{FF2B5EF4-FFF2-40B4-BE49-F238E27FC236}">
                <a16:creationId xmlns:a16="http://schemas.microsoft.com/office/drawing/2014/main" id="{BC2B060D-F3D3-A7DA-B81D-D1E854FF2331}"/>
              </a:ext>
            </a:extLst>
          </p:cNvPr>
          <p:cNvSpPr txBox="1"/>
          <p:nvPr/>
        </p:nvSpPr>
        <p:spPr>
          <a:xfrm>
            <a:off x="479939" y="1998162"/>
            <a:ext cx="5394304" cy="369332"/>
          </a:xfrm>
          <a:prstGeom prst="rect">
            <a:avLst/>
          </a:prstGeom>
          <a:solidFill>
            <a:schemeClr val="bg1"/>
          </a:solidFill>
          <a:ln w="22225">
            <a:solidFill>
              <a:schemeClr val="accent1"/>
            </a:solidFill>
            <a:prstDash val="sysDash"/>
          </a:ln>
        </p:spPr>
        <p:txBody>
          <a:bodyPr wrap="square" rtlCol="0" anchor="ctr">
            <a:spAutoFit/>
          </a:bodyPr>
          <a:lstStyle/>
          <a:p>
            <a:pPr algn="ctr"/>
            <a:r>
              <a:rPr lang="de-AT" dirty="0"/>
              <a:t>GM5 Wirtschaftsrecht (2 ECTS)</a:t>
            </a:r>
            <a:endParaRPr lang="de-AT" sz="1600" dirty="0"/>
          </a:p>
        </p:txBody>
      </p:sp>
      <p:sp>
        <p:nvSpPr>
          <p:cNvPr id="32" name="Textfeld 31">
            <a:extLst>
              <a:ext uri="{FF2B5EF4-FFF2-40B4-BE49-F238E27FC236}">
                <a16:creationId xmlns:a16="http://schemas.microsoft.com/office/drawing/2014/main" id="{71BBC46E-E4E0-3A9E-60AB-F34983155D3E}"/>
              </a:ext>
            </a:extLst>
          </p:cNvPr>
          <p:cNvSpPr txBox="1"/>
          <p:nvPr/>
        </p:nvSpPr>
        <p:spPr>
          <a:xfrm>
            <a:off x="6136430" y="1131977"/>
            <a:ext cx="5394303" cy="369332"/>
          </a:xfrm>
          <a:prstGeom prst="rect">
            <a:avLst/>
          </a:prstGeom>
          <a:solidFill>
            <a:schemeClr val="bg1"/>
          </a:solidFill>
          <a:ln w="22225">
            <a:solidFill>
              <a:schemeClr val="accent1"/>
            </a:solidFill>
            <a:prstDash val="sysDash"/>
          </a:ln>
        </p:spPr>
        <p:txBody>
          <a:bodyPr wrap="square" rtlCol="0" anchor="ctr">
            <a:spAutoFit/>
          </a:bodyPr>
          <a:lstStyle>
            <a:defPPr>
              <a:defRPr lang="de-DE"/>
            </a:defPPr>
            <a:lvl1pPr algn="ctr">
              <a:defRPr/>
            </a:lvl1pPr>
          </a:lstStyle>
          <a:p>
            <a:r>
              <a:rPr lang="de-AT" dirty="0"/>
              <a:t>AM1 </a:t>
            </a:r>
            <a:r>
              <a:rPr lang="de-AT" dirty="0" err="1"/>
              <a:t>Principles</a:t>
            </a:r>
            <a:r>
              <a:rPr lang="de-AT" dirty="0"/>
              <a:t> </a:t>
            </a:r>
            <a:r>
              <a:rPr lang="de-AT" dirty="0" err="1"/>
              <a:t>of</a:t>
            </a:r>
            <a:r>
              <a:rPr lang="de-AT" dirty="0"/>
              <a:t> </a:t>
            </a:r>
            <a:r>
              <a:rPr lang="de-AT" dirty="0" err="1"/>
              <a:t>Accouting</a:t>
            </a:r>
            <a:r>
              <a:rPr lang="de-AT" dirty="0"/>
              <a:t> (4 ECTS)</a:t>
            </a:r>
          </a:p>
        </p:txBody>
      </p:sp>
      <p:sp>
        <p:nvSpPr>
          <p:cNvPr id="33" name="Textfeld 32">
            <a:extLst>
              <a:ext uri="{FF2B5EF4-FFF2-40B4-BE49-F238E27FC236}">
                <a16:creationId xmlns:a16="http://schemas.microsoft.com/office/drawing/2014/main" id="{E19CA9AF-0292-0EF3-DCA0-A8B7D3CDA2B0}"/>
              </a:ext>
            </a:extLst>
          </p:cNvPr>
          <p:cNvSpPr txBox="1"/>
          <p:nvPr/>
        </p:nvSpPr>
        <p:spPr>
          <a:xfrm>
            <a:off x="296573" y="123339"/>
            <a:ext cx="11545948" cy="369332"/>
          </a:xfrm>
          <a:prstGeom prst="rect">
            <a:avLst/>
          </a:prstGeom>
          <a:noFill/>
        </p:spPr>
        <p:txBody>
          <a:bodyPr wrap="square" rtlCol="0">
            <a:spAutoFit/>
          </a:bodyPr>
          <a:lstStyle/>
          <a:p>
            <a:r>
              <a:rPr lang="de-AT" b="1" dirty="0"/>
              <a:t>Einführungsphase</a:t>
            </a:r>
            <a:r>
              <a:rPr lang="de-AT" dirty="0"/>
              <a:t> insgesamt 30 ECTS; davon 8 ECTS für Financial Accounting and  Reporting I &amp; II wie nachstehend  </a:t>
            </a:r>
          </a:p>
        </p:txBody>
      </p:sp>
      <p:sp>
        <p:nvSpPr>
          <p:cNvPr id="34" name="Textfeld 33">
            <a:extLst>
              <a:ext uri="{FF2B5EF4-FFF2-40B4-BE49-F238E27FC236}">
                <a16:creationId xmlns:a16="http://schemas.microsoft.com/office/drawing/2014/main" id="{36583689-EC80-4BF6-B3BD-F6413B44D445}"/>
              </a:ext>
            </a:extLst>
          </p:cNvPr>
          <p:cNvSpPr txBox="1"/>
          <p:nvPr/>
        </p:nvSpPr>
        <p:spPr>
          <a:xfrm>
            <a:off x="374006" y="2795387"/>
            <a:ext cx="11030638" cy="369332"/>
          </a:xfrm>
          <a:prstGeom prst="rect">
            <a:avLst/>
          </a:prstGeom>
          <a:noFill/>
        </p:spPr>
        <p:txBody>
          <a:bodyPr wrap="square" rtlCol="0">
            <a:spAutoFit/>
          </a:bodyPr>
          <a:lstStyle/>
          <a:p>
            <a:r>
              <a:rPr lang="de-AT" sz="1800" b="1" dirty="0"/>
              <a:t>Vertiefungsmodule</a:t>
            </a:r>
            <a:r>
              <a:rPr lang="de-AT" sz="1800" dirty="0"/>
              <a:t> (VM) - Wahlmodule (40 ECTS) = Financial Accounting and Reporting I &amp; II</a:t>
            </a:r>
          </a:p>
        </p:txBody>
      </p:sp>
      <p:sp>
        <p:nvSpPr>
          <p:cNvPr id="2" name="Geschweifte Klammer links 1">
            <a:extLst>
              <a:ext uri="{FF2B5EF4-FFF2-40B4-BE49-F238E27FC236}">
                <a16:creationId xmlns:a16="http://schemas.microsoft.com/office/drawing/2014/main" id="{DA337EF6-1A58-37DD-283D-1D7803008C50}"/>
              </a:ext>
            </a:extLst>
          </p:cNvPr>
          <p:cNvSpPr/>
          <p:nvPr/>
        </p:nvSpPr>
        <p:spPr>
          <a:xfrm rot="16200000">
            <a:off x="6045094" y="-1865423"/>
            <a:ext cx="369333" cy="9117686"/>
          </a:xfrm>
          <a:prstGeom prst="leftBrace">
            <a:avLst>
              <a:gd name="adj1" fmla="val 8333"/>
              <a:gd name="adj2" fmla="val 48691"/>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a:p>
        </p:txBody>
      </p:sp>
      <p:sp>
        <p:nvSpPr>
          <p:cNvPr id="3" name="Textfeld 2">
            <a:extLst>
              <a:ext uri="{FF2B5EF4-FFF2-40B4-BE49-F238E27FC236}">
                <a16:creationId xmlns:a16="http://schemas.microsoft.com/office/drawing/2014/main" id="{950571D7-D993-D98D-ADCF-C52580D845A8}"/>
              </a:ext>
            </a:extLst>
          </p:cNvPr>
          <p:cNvSpPr txBox="1"/>
          <p:nvPr/>
        </p:nvSpPr>
        <p:spPr>
          <a:xfrm>
            <a:off x="1789329" y="2346526"/>
            <a:ext cx="9222942" cy="400110"/>
          </a:xfrm>
          <a:prstGeom prst="rect">
            <a:avLst/>
          </a:prstGeom>
          <a:noFill/>
        </p:spPr>
        <p:txBody>
          <a:bodyPr wrap="square" rtlCol="0">
            <a:spAutoFit/>
          </a:bodyPr>
          <a:lstStyle/>
          <a:p>
            <a:r>
              <a:rPr lang="de-AT" b="1" dirty="0">
                <a:solidFill>
                  <a:srgbClr val="FF0000"/>
                </a:solidFill>
              </a:rPr>
              <a:t>Positive Absolvierung </a:t>
            </a:r>
            <a:r>
              <a:rPr lang="de-AT" sz="2000" b="1" dirty="0">
                <a:solidFill>
                  <a:srgbClr val="FF0000"/>
                </a:solidFill>
              </a:rPr>
              <a:t>Voraussetzung</a:t>
            </a:r>
            <a:r>
              <a:rPr lang="de-AT" b="1" dirty="0">
                <a:solidFill>
                  <a:srgbClr val="FF0000"/>
                </a:solidFill>
              </a:rPr>
              <a:t> für Financial Accounting and Reporting I &amp; II</a:t>
            </a:r>
          </a:p>
        </p:txBody>
      </p:sp>
      <p:sp>
        <p:nvSpPr>
          <p:cNvPr id="4" name="Textfeld 3">
            <a:extLst>
              <a:ext uri="{FF2B5EF4-FFF2-40B4-BE49-F238E27FC236}">
                <a16:creationId xmlns:a16="http://schemas.microsoft.com/office/drawing/2014/main" id="{5E482A2B-5275-84BF-975B-7B8C3F1C8667}"/>
              </a:ext>
            </a:extLst>
          </p:cNvPr>
          <p:cNvSpPr txBox="1"/>
          <p:nvPr/>
        </p:nvSpPr>
        <p:spPr>
          <a:xfrm>
            <a:off x="495021" y="3620659"/>
            <a:ext cx="5394304" cy="523220"/>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en-US" sz="1400" dirty="0"/>
              <a:t>Building Block: KU </a:t>
            </a:r>
            <a:r>
              <a:rPr lang="en-US" sz="1400" dirty="0" err="1"/>
              <a:t>Internationale</a:t>
            </a:r>
            <a:r>
              <a:rPr lang="en-US" sz="1400" dirty="0"/>
              <a:t> </a:t>
            </a:r>
            <a:r>
              <a:rPr lang="en-US" sz="1400" dirty="0" err="1"/>
              <a:t>Rechnungslegung</a:t>
            </a:r>
            <a:r>
              <a:rPr lang="en-US" sz="1400" dirty="0"/>
              <a:t> I: Principles of International Financial Accounting</a:t>
            </a:r>
            <a:endParaRPr lang="de-AT" sz="1400" dirty="0"/>
          </a:p>
        </p:txBody>
      </p:sp>
      <p:sp>
        <p:nvSpPr>
          <p:cNvPr id="16" name="Textfeld 15">
            <a:extLst>
              <a:ext uri="{FF2B5EF4-FFF2-40B4-BE49-F238E27FC236}">
                <a16:creationId xmlns:a16="http://schemas.microsoft.com/office/drawing/2014/main" id="{C5422567-05A2-3E92-0374-F5297E17E65E}"/>
              </a:ext>
            </a:extLst>
          </p:cNvPr>
          <p:cNvSpPr txBox="1"/>
          <p:nvPr/>
        </p:nvSpPr>
        <p:spPr>
          <a:xfrm>
            <a:off x="479939" y="4223712"/>
            <a:ext cx="5394304" cy="523220"/>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de-AT" sz="1400" dirty="0"/>
              <a:t>Building Block: KU Internationale Rechnungslegung II: International Financial Reporting and Analysis</a:t>
            </a:r>
          </a:p>
        </p:txBody>
      </p:sp>
      <p:sp>
        <p:nvSpPr>
          <p:cNvPr id="17" name="Textfeld 16">
            <a:extLst>
              <a:ext uri="{FF2B5EF4-FFF2-40B4-BE49-F238E27FC236}">
                <a16:creationId xmlns:a16="http://schemas.microsoft.com/office/drawing/2014/main" id="{65878DE5-DD19-75E4-358B-32728A344BD1}"/>
              </a:ext>
            </a:extLst>
          </p:cNvPr>
          <p:cNvSpPr txBox="1"/>
          <p:nvPr/>
        </p:nvSpPr>
        <p:spPr>
          <a:xfrm>
            <a:off x="479653" y="4847013"/>
            <a:ext cx="5394304" cy="307777"/>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de-AT" sz="1400" dirty="0"/>
              <a:t>Applied Topic: KU Abschlussanalyse und Unternehmensbewertung</a:t>
            </a:r>
          </a:p>
        </p:txBody>
      </p:sp>
      <p:sp>
        <p:nvSpPr>
          <p:cNvPr id="19" name="Textfeld 18">
            <a:extLst>
              <a:ext uri="{FF2B5EF4-FFF2-40B4-BE49-F238E27FC236}">
                <a16:creationId xmlns:a16="http://schemas.microsoft.com/office/drawing/2014/main" id="{B72F637F-1C25-5243-94F0-C5CE9CA75CEB}"/>
              </a:ext>
            </a:extLst>
          </p:cNvPr>
          <p:cNvSpPr txBox="1"/>
          <p:nvPr/>
        </p:nvSpPr>
        <p:spPr>
          <a:xfrm>
            <a:off x="473095" y="5282500"/>
            <a:ext cx="5394304" cy="523220"/>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de-AT" sz="1400" dirty="0"/>
              <a:t>Applied Topic: KU Einsatz der Rechnungslegungssoftware BMD in der Steuerberatung und Wirtschaftsprüfung </a:t>
            </a:r>
          </a:p>
        </p:txBody>
      </p:sp>
      <p:sp>
        <p:nvSpPr>
          <p:cNvPr id="21" name="Textfeld 20">
            <a:extLst>
              <a:ext uri="{FF2B5EF4-FFF2-40B4-BE49-F238E27FC236}">
                <a16:creationId xmlns:a16="http://schemas.microsoft.com/office/drawing/2014/main" id="{50EEAEEE-343F-C3DA-874F-273AF74CAF2F}"/>
              </a:ext>
            </a:extLst>
          </p:cNvPr>
          <p:cNvSpPr txBox="1"/>
          <p:nvPr/>
        </p:nvSpPr>
        <p:spPr>
          <a:xfrm>
            <a:off x="479653" y="5915661"/>
            <a:ext cx="5394304" cy="307777"/>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de-AT" sz="1400" dirty="0"/>
              <a:t>Special Topic: KU Corporate </a:t>
            </a:r>
            <a:r>
              <a:rPr lang="de-AT" sz="1400" dirty="0" err="1"/>
              <a:t>Governance</a:t>
            </a:r>
            <a:endParaRPr lang="de-AT" sz="1400" dirty="0"/>
          </a:p>
        </p:txBody>
      </p:sp>
      <p:sp>
        <p:nvSpPr>
          <p:cNvPr id="22" name="Textfeld 21">
            <a:extLst>
              <a:ext uri="{FF2B5EF4-FFF2-40B4-BE49-F238E27FC236}">
                <a16:creationId xmlns:a16="http://schemas.microsoft.com/office/drawing/2014/main" id="{31256AAB-E8EE-97D5-65C8-5BD96CA977FD}"/>
              </a:ext>
            </a:extLst>
          </p:cNvPr>
          <p:cNvSpPr txBox="1"/>
          <p:nvPr/>
        </p:nvSpPr>
        <p:spPr>
          <a:xfrm>
            <a:off x="6154953" y="3589904"/>
            <a:ext cx="5394304" cy="523220"/>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en-US" sz="1400" dirty="0"/>
              <a:t>Building Block: KU </a:t>
            </a:r>
            <a:r>
              <a:rPr lang="en-US" sz="1400" dirty="0" err="1"/>
              <a:t>Internationale</a:t>
            </a:r>
            <a:r>
              <a:rPr lang="en-US" sz="1400" dirty="0"/>
              <a:t> </a:t>
            </a:r>
            <a:r>
              <a:rPr lang="en-US" sz="1400" dirty="0" err="1"/>
              <a:t>Rechnungslegung</a:t>
            </a:r>
            <a:r>
              <a:rPr lang="en-US" sz="1400" dirty="0"/>
              <a:t> III: Advanced IFRS Reporting and Calculations</a:t>
            </a:r>
            <a:endParaRPr lang="de-AT" sz="1400" dirty="0"/>
          </a:p>
        </p:txBody>
      </p:sp>
      <p:sp>
        <p:nvSpPr>
          <p:cNvPr id="23" name="Textfeld 22">
            <a:extLst>
              <a:ext uri="{FF2B5EF4-FFF2-40B4-BE49-F238E27FC236}">
                <a16:creationId xmlns:a16="http://schemas.microsoft.com/office/drawing/2014/main" id="{7458EBF7-A3B3-6474-E500-59F0E4A554C1}"/>
              </a:ext>
            </a:extLst>
          </p:cNvPr>
          <p:cNvSpPr txBox="1"/>
          <p:nvPr/>
        </p:nvSpPr>
        <p:spPr>
          <a:xfrm>
            <a:off x="6154953" y="4228672"/>
            <a:ext cx="5394304" cy="307777"/>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en-US" sz="1400" dirty="0"/>
              <a:t>Building Block: KU ESG Reporting I </a:t>
            </a:r>
            <a:endParaRPr lang="de-AT" sz="1400" dirty="0"/>
          </a:p>
        </p:txBody>
      </p:sp>
      <p:sp>
        <p:nvSpPr>
          <p:cNvPr id="24" name="Textfeld 23">
            <a:extLst>
              <a:ext uri="{FF2B5EF4-FFF2-40B4-BE49-F238E27FC236}">
                <a16:creationId xmlns:a16="http://schemas.microsoft.com/office/drawing/2014/main" id="{A9606378-F7FC-0BAC-486B-062CDCAE7FD8}"/>
              </a:ext>
            </a:extLst>
          </p:cNvPr>
          <p:cNvSpPr txBox="1"/>
          <p:nvPr/>
        </p:nvSpPr>
        <p:spPr>
          <a:xfrm>
            <a:off x="6144828" y="4694209"/>
            <a:ext cx="5394304" cy="307777"/>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en-US" sz="1400" dirty="0"/>
              <a:t>Building Block: KU ESG Reporting II</a:t>
            </a:r>
            <a:endParaRPr lang="de-AT" sz="1400" dirty="0"/>
          </a:p>
        </p:txBody>
      </p:sp>
      <p:sp>
        <p:nvSpPr>
          <p:cNvPr id="25" name="Textfeld 24">
            <a:extLst>
              <a:ext uri="{FF2B5EF4-FFF2-40B4-BE49-F238E27FC236}">
                <a16:creationId xmlns:a16="http://schemas.microsoft.com/office/drawing/2014/main" id="{33CECEA5-C574-C49E-70AC-BC883F9B49E7}"/>
              </a:ext>
            </a:extLst>
          </p:cNvPr>
          <p:cNvSpPr txBox="1"/>
          <p:nvPr/>
        </p:nvSpPr>
        <p:spPr>
          <a:xfrm>
            <a:off x="6129439" y="5159594"/>
            <a:ext cx="5394304" cy="523220"/>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en-US" sz="1400" dirty="0"/>
              <a:t>Special Topics: KU State of the Art: Current Issues in Accounting, Auditing and Corporate Governance I </a:t>
            </a:r>
            <a:endParaRPr lang="de-AT" sz="1400" dirty="0"/>
          </a:p>
        </p:txBody>
      </p:sp>
      <p:sp>
        <p:nvSpPr>
          <p:cNvPr id="26" name="Textfeld 25">
            <a:extLst>
              <a:ext uri="{FF2B5EF4-FFF2-40B4-BE49-F238E27FC236}">
                <a16:creationId xmlns:a16="http://schemas.microsoft.com/office/drawing/2014/main" id="{2970D040-FA4E-1CFB-54AA-FA08A3FBBBF2}"/>
              </a:ext>
            </a:extLst>
          </p:cNvPr>
          <p:cNvSpPr txBox="1"/>
          <p:nvPr/>
        </p:nvSpPr>
        <p:spPr>
          <a:xfrm>
            <a:off x="6129439" y="5822261"/>
            <a:ext cx="5394304" cy="523220"/>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en-US" sz="1400" dirty="0"/>
              <a:t>Special Topics: KU State of the Art: Current Issues in Accounting, Auditing and Corporate Governance II</a:t>
            </a:r>
            <a:endParaRPr lang="de-AT" sz="1400" dirty="0"/>
          </a:p>
        </p:txBody>
      </p:sp>
      <p:sp>
        <p:nvSpPr>
          <p:cNvPr id="14" name="object 10">
            <a:extLst>
              <a:ext uri="{FF2B5EF4-FFF2-40B4-BE49-F238E27FC236}">
                <a16:creationId xmlns:a16="http://schemas.microsoft.com/office/drawing/2014/main" id="{788FA04D-E146-614E-062D-8F98F99196EC}"/>
              </a:ext>
            </a:extLst>
          </p:cNvPr>
          <p:cNvSpPr txBox="1">
            <a:spLocks noGrp="1"/>
          </p:cNvSpPr>
          <p:nvPr>
            <p:ph type="ftr" sz="quarter" idx="5"/>
          </p:nvPr>
        </p:nvSpPr>
        <p:spPr>
          <a:xfrm>
            <a:off x="4038600" y="6612928"/>
            <a:ext cx="4114800" cy="140423"/>
          </a:xfrm>
          <a:prstGeom prst="rect">
            <a:avLst/>
          </a:prstGeom>
        </p:spPr>
        <p:txBody>
          <a:bodyPr vert="horz" wrap="square" lIns="0" tIns="1905" rIns="0" bIns="0" rtlCol="0">
            <a:spAutoFit/>
          </a:bodyPr>
          <a:lstStyle/>
          <a:p>
            <a:pPr marL="12700">
              <a:lnSpc>
                <a:spcPct val="100000"/>
              </a:lnSpc>
              <a:spcBef>
                <a:spcPts val="15"/>
              </a:spcBef>
            </a:pPr>
            <a:r>
              <a:rPr lang="en-US" dirty="0"/>
              <a:t>© </a:t>
            </a:r>
            <a:r>
              <a:rPr spc="-5" dirty="0"/>
              <a:t>DR. DR. PETRA </a:t>
            </a:r>
            <a:r>
              <a:rPr dirty="0"/>
              <a:t>INWINKL</a:t>
            </a:r>
            <a:endParaRPr spc="-5" dirty="0"/>
          </a:p>
        </p:txBody>
      </p:sp>
      <p:sp>
        <p:nvSpPr>
          <p:cNvPr id="15" name="Slide Number Placeholder 10">
            <a:extLst>
              <a:ext uri="{FF2B5EF4-FFF2-40B4-BE49-F238E27FC236}">
                <a16:creationId xmlns:a16="http://schemas.microsoft.com/office/drawing/2014/main" id="{C004E5C9-1DBC-0426-4A6D-50626F0B2662}"/>
              </a:ext>
            </a:extLst>
          </p:cNvPr>
          <p:cNvSpPr>
            <a:spLocks noGrp="1"/>
          </p:cNvSpPr>
          <p:nvPr>
            <p:ph type="sldNum" sz="quarter" idx="7"/>
          </p:nvPr>
        </p:nvSpPr>
        <p:spPr>
          <a:xfrm>
            <a:off x="9099321" y="6468110"/>
            <a:ext cx="2743200" cy="365125"/>
          </a:xfrm>
        </p:spPr>
        <p:txBody>
          <a:bodyPr/>
          <a:lstStyle/>
          <a:p>
            <a:pPr marL="38100">
              <a:lnSpc>
                <a:spcPct val="100000"/>
              </a:lnSpc>
              <a:spcBef>
                <a:spcPts val="5"/>
              </a:spcBef>
            </a:pPr>
            <a:fld id="{81D60167-4931-47E6-BA6A-407CBD079E47}" type="slidenum">
              <a:rPr lang="en-AT" smtClean="0"/>
              <a:t>2</a:t>
            </a:fld>
            <a:endParaRPr lang="en-AT" dirty="0"/>
          </a:p>
        </p:txBody>
      </p:sp>
      <p:sp>
        <p:nvSpPr>
          <p:cNvPr id="18" name="Geschweifte Klammer rechts 17">
            <a:extLst>
              <a:ext uri="{FF2B5EF4-FFF2-40B4-BE49-F238E27FC236}">
                <a16:creationId xmlns:a16="http://schemas.microsoft.com/office/drawing/2014/main" id="{44E18A71-7AF3-B01A-69CF-F361F44FB05E}"/>
              </a:ext>
            </a:extLst>
          </p:cNvPr>
          <p:cNvSpPr/>
          <p:nvPr/>
        </p:nvSpPr>
        <p:spPr>
          <a:xfrm>
            <a:off x="5888918" y="3234798"/>
            <a:ext cx="586575" cy="3138607"/>
          </a:xfrm>
          <a:prstGeom prst="rightBrace">
            <a:avLst>
              <a:gd name="adj1" fmla="val 8333"/>
              <a:gd name="adj2" fmla="val 49788"/>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a:p>
        </p:txBody>
      </p:sp>
      <p:sp>
        <p:nvSpPr>
          <p:cNvPr id="20" name="Textfeld 19">
            <a:extLst>
              <a:ext uri="{FF2B5EF4-FFF2-40B4-BE49-F238E27FC236}">
                <a16:creationId xmlns:a16="http://schemas.microsoft.com/office/drawing/2014/main" id="{2CC479D4-2B1D-4505-36FD-A58972790D67}"/>
              </a:ext>
            </a:extLst>
          </p:cNvPr>
          <p:cNvSpPr txBox="1"/>
          <p:nvPr/>
        </p:nvSpPr>
        <p:spPr>
          <a:xfrm rot="5400000">
            <a:off x="4187205" y="4964142"/>
            <a:ext cx="3594784" cy="276999"/>
          </a:xfrm>
          <a:prstGeom prst="rect">
            <a:avLst/>
          </a:prstGeom>
          <a:noFill/>
        </p:spPr>
        <p:txBody>
          <a:bodyPr wrap="square" rtlCol="0">
            <a:spAutoFit/>
          </a:bodyPr>
          <a:lstStyle/>
          <a:p>
            <a:r>
              <a:rPr lang="de-AT" sz="1100" b="1" dirty="0">
                <a:solidFill>
                  <a:srgbClr val="FF0000"/>
                </a:solidFill>
              </a:rPr>
              <a:t>Positive Absolvierung </a:t>
            </a:r>
            <a:r>
              <a:rPr lang="de-AT" sz="1200" b="1" dirty="0">
                <a:solidFill>
                  <a:srgbClr val="FF0000"/>
                </a:solidFill>
              </a:rPr>
              <a:t>Voraussetzung</a:t>
            </a:r>
            <a:r>
              <a:rPr lang="de-AT" sz="1100" b="1" dirty="0">
                <a:solidFill>
                  <a:srgbClr val="FF0000"/>
                </a:solidFill>
              </a:rPr>
              <a:t> für VM7</a:t>
            </a:r>
          </a:p>
        </p:txBody>
      </p:sp>
    </p:spTree>
    <p:extLst>
      <p:ext uri="{BB962C8B-B14F-4D97-AF65-F5344CB8AC3E}">
        <p14:creationId xmlns:p14="http://schemas.microsoft.com/office/powerpoint/2010/main" val="116324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BEBDC78-0086-3DFC-D6E6-16D1DAF4546A}"/>
              </a:ext>
            </a:extLst>
          </p:cNvPr>
          <p:cNvSpPr txBox="1"/>
          <p:nvPr/>
        </p:nvSpPr>
        <p:spPr>
          <a:xfrm>
            <a:off x="311930" y="698708"/>
            <a:ext cx="11347770" cy="5632311"/>
          </a:xfrm>
          <a:prstGeom prst="rect">
            <a:avLst/>
          </a:prstGeom>
          <a:solidFill>
            <a:srgbClr val="FFC000"/>
          </a:solidFill>
        </p:spPr>
        <p:txBody>
          <a:bodyPr wrap="square" rtlCol="0" anchor="ctr">
            <a:spAutoFit/>
          </a:bodyPr>
          <a:lstStyle/>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p:txBody>
      </p:sp>
      <p:sp>
        <p:nvSpPr>
          <p:cNvPr id="12" name="Textfeld 11">
            <a:extLst>
              <a:ext uri="{FF2B5EF4-FFF2-40B4-BE49-F238E27FC236}">
                <a16:creationId xmlns:a16="http://schemas.microsoft.com/office/drawing/2014/main" id="{350A8327-5C3F-07EA-AE3D-2E5F33F9C0BA}"/>
              </a:ext>
            </a:extLst>
          </p:cNvPr>
          <p:cNvSpPr txBox="1"/>
          <p:nvPr/>
        </p:nvSpPr>
        <p:spPr>
          <a:xfrm>
            <a:off x="379901" y="882253"/>
            <a:ext cx="2667004" cy="923330"/>
          </a:xfrm>
          <a:prstGeom prst="rect">
            <a:avLst/>
          </a:prstGeom>
          <a:solidFill>
            <a:schemeClr val="accent2">
              <a:lumMod val="20000"/>
              <a:lumOff val="80000"/>
            </a:schemeClr>
          </a:solidFill>
          <a:ln w="22225">
            <a:solidFill>
              <a:schemeClr val="accent2"/>
            </a:solidFill>
            <a:prstDash val="sysDash"/>
          </a:ln>
        </p:spPr>
        <p:txBody>
          <a:bodyPr wrap="square" rtlCol="0" anchor="ctr">
            <a:spAutoFit/>
          </a:bodyPr>
          <a:lstStyle>
            <a:defPPr>
              <a:defRPr lang="de-DE"/>
            </a:defPPr>
            <a:lvl1pPr algn="ctr">
              <a:defRPr/>
            </a:lvl1pPr>
          </a:lstStyle>
          <a:p>
            <a:endParaRPr lang="de-AT" dirty="0"/>
          </a:p>
          <a:p>
            <a:r>
              <a:rPr lang="de-AT" dirty="0"/>
              <a:t>MA-Seminar (6 ECTS)</a:t>
            </a:r>
          </a:p>
          <a:p>
            <a:endParaRPr lang="de-AT" dirty="0"/>
          </a:p>
        </p:txBody>
      </p:sp>
      <p:sp>
        <p:nvSpPr>
          <p:cNvPr id="13" name="Textfeld 12">
            <a:extLst>
              <a:ext uri="{FF2B5EF4-FFF2-40B4-BE49-F238E27FC236}">
                <a16:creationId xmlns:a16="http://schemas.microsoft.com/office/drawing/2014/main" id="{3FB1422E-B019-F39F-414A-14970B2C9CA0}"/>
              </a:ext>
            </a:extLst>
          </p:cNvPr>
          <p:cNvSpPr txBox="1"/>
          <p:nvPr/>
        </p:nvSpPr>
        <p:spPr>
          <a:xfrm>
            <a:off x="379901" y="2291876"/>
            <a:ext cx="2667004" cy="2031325"/>
          </a:xfrm>
          <a:prstGeom prst="rect">
            <a:avLst/>
          </a:prstGeom>
          <a:solidFill>
            <a:schemeClr val="accent2">
              <a:lumMod val="20000"/>
              <a:lumOff val="80000"/>
            </a:schemeClr>
          </a:solidFill>
          <a:ln w="22225">
            <a:solidFill>
              <a:schemeClr val="accent2"/>
            </a:solidFill>
            <a:prstDash val="sysDash"/>
          </a:ln>
        </p:spPr>
        <p:txBody>
          <a:bodyPr wrap="square" rtlCol="0" anchor="ctr">
            <a:spAutoFit/>
          </a:bodyPr>
          <a:lstStyle>
            <a:defPPr>
              <a:defRPr lang="de-DE"/>
            </a:defPPr>
            <a:lvl1pPr algn="ctr">
              <a:defRPr/>
            </a:lvl1pPr>
          </a:lstStyle>
          <a:p>
            <a:endParaRPr lang="de-AT" dirty="0"/>
          </a:p>
          <a:p>
            <a:endParaRPr lang="de-AT" dirty="0"/>
          </a:p>
          <a:p>
            <a:endParaRPr lang="de-AT" dirty="0"/>
          </a:p>
          <a:p>
            <a:r>
              <a:rPr lang="de-AT" dirty="0"/>
              <a:t>MA-Arbeit (20 ECTS)</a:t>
            </a:r>
          </a:p>
          <a:p>
            <a:endParaRPr lang="de-AT" dirty="0"/>
          </a:p>
          <a:p>
            <a:endParaRPr lang="de-AT" dirty="0"/>
          </a:p>
          <a:p>
            <a:endParaRPr lang="de-AT" dirty="0"/>
          </a:p>
        </p:txBody>
      </p:sp>
      <p:sp>
        <p:nvSpPr>
          <p:cNvPr id="14" name="Textfeld 13">
            <a:extLst>
              <a:ext uri="{FF2B5EF4-FFF2-40B4-BE49-F238E27FC236}">
                <a16:creationId xmlns:a16="http://schemas.microsoft.com/office/drawing/2014/main" id="{BC3F76B1-10B1-72E0-CE53-5C6D240E3177}"/>
              </a:ext>
            </a:extLst>
          </p:cNvPr>
          <p:cNvSpPr txBox="1"/>
          <p:nvPr/>
        </p:nvSpPr>
        <p:spPr>
          <a:xfrm>
            <a:off x="379901" y="4678367"/>
            <a:ext cx="2667004" cy="1477328"/>
          </a:xfrm>
          <a:prstGeom prst="rect">
            <a:avLst/>
          </a:prstGeom>
          <a:solidFill>
            <a:schemeClr val="accent2">
              <a:lumMod val="20000"/>
              <a:lumOff val="80000"/>
            </a:schemeClr>
          </a:solidFill>
          <a:ln w="22225">
            <a:solidFill>
              <a:schemeClr val="accent2"/>
            </a:solidFill>
            <a:prstDash val="sysDash"/>
          </a:ln>
        </p:spPr>
        <p:txBody>
          <a:bodyPr wrap="square" rtlCol="0" anchor="ctr">
            <a:spAutoFit/>
          </a:bodyPr>
          <a:lstStyle>
            <a:defPPr>
              <a:defRPr lang="de-DE"/>
            </a:defPPr>
            <a:lvl1pPr algn="ctr">
              <a:defRPr/>
            </a:lvl1pPr>
          </a:lstStyle>
          <a:p>
            <a:endParaRPr lang="de-AT" dirty="0"/>
          </a:p>
          <a:p>
            <a:endParaRPr lang="de-AT" dirty="0"/>
          </a:p>
          <a:p>
            <a:r>
              <a:rPr lang="de-AT" dirty="0"/>
              <a:t>MA-Prüfung (4 ECTS)</a:t>
            </a:r>
          </a:p>
          <a:p>
            <a:endParaRPr lang="de-AT" dirty="0"/>
          </a:p>
          <a:p>
            <a:endParaRPr lang="de-AT" dirty="0"/>
          </a:p>
        </p:txBody>
      </p:sp>
      <p:sp>
        <p:nvSpPr>
          <p:cNvPr id="35" name="Textfeld 34">
            <a:extLst>
              <a:ext uri="{FF2B5EF4-FFF2-40B4-BE49-F238E27FC236}">
                <a16:creationId xmlns:a16="http://schemas.microsoft.com/office/drawing/2014/main" id="{EC159547-7AA3-A887-5CBC-721DCB691380}"/>
              </a:ext>
            </a:extLst>
          </p:cNvPr>
          <p:cNvSpPr txBox="1"/>
          <p:nvPr/>
        </p:nvSpPr>
        <p:spPr>
          <a:xfrm>
            <a:off x="235730" y="122153"/>
            <a:ext cx="11500170" cy="646331"/>
          </a:xfrm>
          <a:prstGeom prst="rect">
            <a:avLst/>
          </a:prstGeom>
          <a:noFill/>
        </p:spPr>
        <p:txBody>
          <a:bodyPr wrap="square" rtlCol="0">
            <a:spAutoFit/>
          </a:bodyPr>
          <a:lstStyle/>
          <a:p>
            <a:r>
              <a:rPr lang="de-AT" sz="1800" b="1" dirty="0"/>
              <a:t>Masterarbeitsphase</a:t>
            </a:r>
            <a:r>
              <a:rPr lang="de-AT" sz="1800" dirty="0"/>
              <a:t> – (30 ECTS) </a:t>
            </a:r>
            <a:r>
              <a:rPr lang="de-AT" sz="1800" b="1" dirty="0"/>
              <a:t>Voraussetzung</a:t>
            </a:r>
            <a:r>
              <a:rPr lang="de-AT" sz="1800" dirty="0"/>
              <a:t>: Abschluss der gesamten Einführungsphase (30 ECTS) sowie Genehmigung von Thema und Betreuung der Masterarbeit durch das studienrechtlich zuständige Organ.</a:t>
            </a:r>
          </a:p>
        </p:txBody>
      </p:sp>
      <p:sp>
        <p:nvSpPr>
          <p:cNvPr id="4" name="Textfeld 3">
            <a:extLst>
              <a:ext uri="{FF2B5EF4-FFF2-40B4-BE49-F238E27FC236}">
                <a16:creationId xmlns:a16="http://schemas.microsoft.com/office/drawing/2014/main" id="{B5484D74-34EE-A295-70AF-0F1BBBFE6E09}"/>
              </a:ext>
            </a:extLst>
          </p:cNvPr>
          <p:cNvSpPr txBox="1"/>
          <p:nvPr/>
        </p:nvSpPr>
        <p:spPr>
          <a:xfrm>
            <a:off x="3322101" y="828716"/>
            <a:ext cx="8203286" cy="1169551"/>
          </a:xfrm>
          <a:prstGeom prst="rect">
            <a:avLst/>
          </a:prstGeom>
          <a:solidFill>
            <a:schemeClr val="bg1"/>
          </a:solidFill>
          <a:ln w="22225">
            <a:solidFill>
              <a:schemeClr val="accent2"/>
            </a:solidFill>
            <a:prstDash val="sysDash"/>
          </a:ln>
        </p:spPr>
        <p:txBody>
          <a:bodyPr wrap="square" rtlCol="0" anchor="ctr">
            <a:spAutoFit/>
          </a:bodyPr>
          <a:lstStyle>
            <a:defPPr>
              <a:defRPr lang="de-DE"/>
            </a:defPPr>
            <a:lvl1pPr algn="ctr"/>
          </a:lstStyle>
          <a:p>
            <a:r>
              <a:rPr lang="de-AT" sz="1400" b="1" dirty="0"/>
              <a:t>Voraussetzung</a:t>
            </a:r>
            <a:r>
              <a:rPr lang="de-AT" sz="1400" dirty="0"/>
              <a:t>: Abschluss der gesamten Einführungsphase (30 ECTS) sowie Genehmigung von Thema und Betreuung der Masterarbeit durch das studienrechtlich zuständige Organ. Das Masterarbeitsseminar ist in der jeweiligen Vertiefung zu absolvieren, dem das Thema und die Betreuungsperson der Masterarbeit angehören oder das die Betreuungsperson in Absprache mit der Studienprogrammleitung definiert</a:t>
            </a:r>
          </a:p>
        </p:txBody>
      </p:sp>
      <p:sp>
        <p:nvSpPr>
          <p:cNvPr id="15" name="Textfeld 14">
            <a:extLst>
              <a:ext uri="{FF2B5EF4-FFF2-40B4-BE49-F238E27FC236}">
                <a16:creationId xmlns:a16="http://schemas.microsoft.com/office/drawing/2014/main" id="{0534BF67-C70A-CC86-2FE9-6D2BCDC738D6}"/>
              </a:ext>
            </a:extLst>
          </p:cNvPr>
          <p:cNvSpPr txBox="1"/>
          <p:nvPr/>
        </p:nvSpPr>
        <p:spPr>
          <a:xfrm>
            <a:off x="3322101" y="2184155"/>
            <a:ext cx="8203286" cy="2246769"/>
          </a:xfrm>
          <a:prstGeom prst="rect">
            <a:avLst/>
          </a:prstGeom>
          <a:solidFill>
            <a:schemeClr val="bg1"/>
          </a:solidFill>
          <a:ln w="22225">
            <a:solidFill>
              <a:schemeClr val="accent2"/>
            </a:solidFill>
            <a:prstDash val="sysDash"/>
          </a:ln>
        </p:spPr>
        <p:txBody>
          <a:bodyPr wrap="square" rtlCol="0" anchor="ctr">
            <a:spAutoFit/>
          </a:bodyPr>
          <a:lstStyle>
            <a:defPPr>
              <a:defRPr lang="de-DE"/>
            </a:defPPr>
            <a:lvl1pPr algn="ctr"/>
          </a:lstStyle>
          <a:p>
            <a:r>
              <a:rPr lang="de-AT" sz="1400" dirty="0"/>
              <a:t>§ 6 Masterarbeit (1) Die Masterarbeit dient dem Nachweis der Befähigung, wissenschaftliche Themen selbständig sowie inhaltlich und methodisch vertretbar zu bearbeiten. Die Aufgabenstellung der Masterarbeit ist so zu wählen, dass für die Studierenden die Bearbeitung innerhalb von sechs Monaten möglich und zumutbar ist. (2) Das Thema der Masterarbeit ist aus einem der Vertiefungsmodule zu wählen; vorzugweise und nach Maßgabe der Kapazitäten aus einer der absolvierten Vertiefungen. Thema und Betreuungsperson können angemeldet werden, sobald die gesamte Einführungsphase und zumindest eine Lehrveranstaltung der dem Thema zugehörigen Vertiefung positiv absolviert wurde. Soll ein anderer Gegenstand gewählt werden oder bestehen bezüglich der Zuordnung des gewählten Themas Unklarheiten, liegt die Entscheidung über die Zulässigkeit beim studienrechtlich zuständigen Organ. (3) Die Masterarbeit hat einen Umfang von 20 ECTS-Punkten. </a:t>
            </a:r>
          </a:p>
        </p:txBody>
      </p:sp>
      <p:sp>
        <p:nvSpPr>
          <p:cNvPr id="16" name="Textfeld 15">
            <a:extLst>
              <a:ext uri="{FF2B5EF4-FFF2-40B4-BE49-F238E27FC236}">
                <a16:creationId xmlns:a16="http://schemas.microsoft.com/office/drawing/2014/main" id="{0529F4A1-EB68-3CFE-B058-D75C30040C02}"/>
              </a:ext>
            </a:extLst>
          </p:cNvPr>
          <p:cNvSpPr txBox="1"/>
          <p:nvPr/>
        </p:nvSpPr>
        <p:spPr>
          <a:xfrm>
            <a:off x="3322101" y="4616812"/>
            <a:ext cx="8203286" cy="1600438"/>
          </a:xfrm>
          <a:prstGeom prst="rect">
            <a:avLst/>
          </a:prstGeom>
          <a:solidFill>
            <a:schemeClr val="bg1"/>
          </a:solidFill>
          <a:ln w="22225">
            <a:solidFill>
              <a:schemeClr val="accent2"/>
            </a:solidFill>
            <a:prstDash val="sysDash"/>
          </a:ln>
        </p:spPr>
        <p:txBody>
          <a:bodyPr wrap="square" rtlCol="0" anchor="ctr">
            <a:spAutoFit/>
          </a:bodyPr>
          <a:lstStyle>
            <a:defPPr>
              <a:defRPr lang="de-DE"/>
            </a:defPPr>
            <a:lvl1pPr algn="ctr"/>
          </a:lstStyle>
          <a:p>
            <a:r>
              <a:rPr lang="de-AT" sz="1400" dirty="0"/>
              <a:t>§ 7 Masterprüfung (1) </a:t>
            </a:r>
            <a:r>
              <a:rPr lang="de-AT" sz="1400" b="1" dirty="0"/>
              <a:t>Voraussetzung für die Zulassung zur Masterprüfung </a:t>
            </a:r>
            <a:r>
              <a:rPr lang="de-AT" sz="1400" dirty="0"/>
              <a:t>ist die positive Absolvierung aller vorgeschriebenen Module und Prüfungen sowie die positive Beurteilung der Masterarbeit. (2) Die Masterprüfung ist eine </a:t>
            </a:r>
            <a:r>
              <a:rPr lang="de-AT" sz="1400" dirty="0" err="1"/>
              <a:t>Defensio</a:t>
            </a:r>
            <a:r>
              <a:rPr lang="de-AT" sz="1400" dirty="0"/>
              <a:t> und besteht aus der Verteidigung der Masterarbeit und einer Prüfung über deren wissenschaftliches Umfeld. Die Beurteilung erfolgt gemäß den Bestimmungen der Satzung. (3) Die Masterprüfung ist vor einem Prüfungssenat gemäß den Bestimmungen des studienrechtlichen Teils der Satzung der Universität Wien abzulegen. (4) Die Masterprüfung hat einen Umfang von 4 ECTS-Punkten.</a:t>
            </a:r>
          </a:p>
        </p:txBody>
      </p:sp>
      <p:grpSp>
        <p:nvGrpSpPr>
          <p:cNvPr id="2" name="object 2">
            <a:extLst>
              <a:ext uri="{FF2B5EF4-FFF2-40B4-BE49-F238E27FC236}">
                <a16:creationId xmlns:a16="http://schemas.microsoft.com/office/drawing/2014/main" id="{A82DB526-5101-E4EC-156E-7F652FDE47F6}"/>
              </a:ext>
            </a:extLst>
          </p:cNvPr>
          <p:cNvGrpSpPr/>
          <p:nvPr/>
        </p:nvGrpSpPr>
        <p:grpSpPr>
          <a:xfrm>
            <a:off x="0" y="6359671"/>
            <a:ext cx="12192000" cy="524510"/>
            <a:chOff x="0" y="6333744"/>
            <a:chExt cx="12192000" cy="524510"/>
          </a:xfrm>
        </p:grpSpPr>
        <p:sp>
          <p:nvSpPr>
            <p:cNvPr id="3" name="object 3">
              <a:extLst>
                <a:ext uri="{FF2B5EF4-FFF2-40B4-BE49-F238E27FC236}">
                  <a16:creationId xmlns:a16="http://schemas.microsoft.com/office/drawing/2014/main" id="{F081272F-E7CA-59FB-450C-8F25515246D9}"/>
                </a:ext>
              </a:extLst>
            </p:cNvPr>
            <p:cNvSpPr/>
            <p:nvPr/>
          </p:nvSpPr>
          <p:spPr>
            <a:xfrm>
              <a:off x="0" y="6400800"/>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BC572C"/>
            </a:solidFill>
          </p:spPr>
          <p:txBody>
            <a:bodyPr wrap="square" lIns="0" tIns="0" rIns="0" bIns="0" rtlCol="0"/>
            <a:lstStyle/>
            <a:p>
              <a:endParaRPr/>
            </a:p>
          </p:txBody>
        </p:sp>
        <p:sp>
          <p:nvSpPr>
            <p:cNvPr id="5" name="object 4">
              <a:extLst>
                <a:ext uri="{FF2B5EF4-FFF2-40B4-BE49-F238E27FC236}">
                  <a16:creationId xmlns:a16="http://schemas.microsoft.com/office/drawing/2014/main" id="{9D7D921B-8545-EE83-CF24-C98819374F37}"/>
                </a:ext>
              </a:extLst>
            </p:cNvPr>
            <p:cNvSpPr/>
            <p:nvPr/>
          </p:nvSpPr>
          <p:spPr>
            <a:xfrm>
              <a:off x="0" y="6333744"/>
              <a:ext cx="12192000" cy="67310"/>
            </a:xfrm>
            <a:custGeom>
              <a:avLst/>
              <a:gdLst/>
              <a:ahLst/>
              <a:cxnLst/>
              <a:rect l="l" t="t" r="r" b="b"/>
              <a:pathLst>
                <a:path w="12192000" h="67310">
                  <a:moveTo>
                    <a:pt x="12192000" y="0"/>
                  </a:moveTo>
                  <a:lnTo>
                    <a:pt x="0" y="0"/>
                  </a:lnTo>
                  <a:lnTo>
                    <a:pt x="0" y="67055"/>
                  </a:lnTo>
                  <a:lnTo>
                    <a:pt x="12192000" y="67055"/>
                  </a:lnTo>
                  <a:lnTo>
                    <a:pt x="12192000" y="0"/>
                  </a:lnTo>
                  <a:close/>
                </a:path>
              </a:pathLst>
            </a:custGeom>
            <a:solidFill>
              <a:srgbClr val="E38312"/>
            </a:solidFill>
          </p:spPr>
          <p:txBody>
            <a:bodyPr wrap="square" lIns="0" tIns="0" rIns="0" bIns="0" rtlCol="0"/>
            <a:lstStyle/>
            <a:p>
              <a:endParaRPr/>
            </a:p>
          </p:txBody>
        </p:sp>
      </p:grpSp>
      <p:sp>
        <p:nvSpPr>
          <p:cNvPr id="6" name="object 10">
            <a:extLst>
              <a:ext uri="{FF2B5EF4-FFF2-40B4-BE49-F238E27FC236}">
                <a16:creationId xmlns:a16="http://schemas.microsoft.com/office/drawing/2014/main" id="{DCAF3C1C-A127-D6D6-0E1C-34DFD6EA945C}"/>
              </a:ext>
            </a:extLst>
          </p:cNvPr>
          <p:cNvSpPr txBox="1">
            <a:spLocks noGrp="1"/>
          </p:cNvSpPr>
          <p:nvPr>
            <p:ph type="ftr" sz="quarter" idx="5"/>
          </p:nvPr>
        </p:nvSpPr>
        <p:spPr>
          <a:xfrm>
            <a:off x="4038600" y="6539078"/>
            <a:ext cx="4114800" cy="140423"/>
          </a:xfrm>
          <a:prstGeom prst="rect">
            <a:avLst/>
          </a:prstGeom>
        </p:spPr>
        <p:txBody>
          <a:bodyPr vert="horz" wrap="square" lIns="0" tIns="1905" rIns="0" bIns="0" rtlCol="0">
            <a:spAutoFit/>
          </a:bodyPr>
          <a:lstStyle/>
          <a:p>
            <a:pPr marL="12700">
              <a:lnSpc>
                <a:spcPct val="100000"/>
              </a:lnSpc>
              <a:spcBef>
                <a:spcPts val="15"/>
              </a:spcBef>
            </a:pPr>
            <a:r>
              <a:rPr lang="en-US" dirty="0"/>
              <a:t>© </a:t>
            </a:r>
            <a:r>
              <a:rPr spc="-5" dirty="0"/>
              <a:t>DR. DR. PETRA </a:t>
            </a:r>
            <a:r>
              <a:rPr dirty="0"/>
              <a:t>INWINKL</a:t>
            </a:r>
            <a:endParaRPr spc="-5" dirty="0"/>
          </a:p>
        </p:txBody>
      </p:sp>
      <p:sp>
        <p:nvSpPr>
          <p:cNvPr id="9" name="Slide Number Placeholder 10">
            <a:extLst>
              <a:ext uri="{FF2B5EF4-FFF2-40B4-BE49-F238E27FC236}">
                <a16:creationId xmlns:a16="http://schemas.microsoft.com/office/drawing/2014/main" id="{67F1A2B1-6C41-48B0-6465-89F5D887F922}"/>
              </a:ext>
            </a:extLst>
          </p:cNvPr>
          <p:cNvSpPr>
            <a:spLocks noGrp="1"/>
          </p:cNvSpPr>
          <p:nvPr>
            <p:ph type="sldNum" sz="quarter" idx="7"/>
          </p:nvPr>
        </p:nvSpPr>
        <p:spPr>
          <a:xfrm>
            <a:off x="9150030" y="6426727"/>
            <a:ext cx="2743200" cy="365125"/>
          </a:xfrm>
        </p:spPr>
        <p:txBody>
          <a:bodyPr/>
          <a:lstStyle/>
          <a:p>
            <a:pPr marL="38100">
              <a:lnSpc>
                <a:spcPct val="100000"/>
              </a:lnSpc>
              <a:spcBef>
                <a:spcPts val="5"/>
              </a:spcBef>
            </a:pPr>
            <a:fld id="{81D60167-4931-47E6-BA6A-407CBD079E47}" type="slidenum">
              <a:rPr lang="en-AT" smtClean="0"/>
              <a:t>3</a:t>
            </a:fld>
            <a:endParaRPr lang="en-AT" dirty="0"/>
          </a:p>
        </p:txBody>
      </p:sp>
    </p:spTree>
    <p:extLst>
      <p:ext uri="{BB962C8B-B14F-4D97-AF65-F5344CB8AC3E}">
        <p14:creationId xmlns:p14="http://schemas.microsoft.com/office/powerpoint/2010/main" val="323427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A82DB526-5101-E4EC-156E-7F652FDE47F6}"/>
              </a:ext>
            </a:extLst>
          </p:cNvPr>
          <p:cNvGrpSpPr/>
          <p:nvPr/>
        </p:nvGrpSpPr>
        <p:grpSpPr>
          <a:xfrm>
            <a:off x="0" y="6359671"/>
            <a:ext cx="12192000" cy="524510"/>
            <a:chOff x="0" y="6333744"/>
            <a:chExt cx="12192000" cy="524510"/>
          </a:xfrm>
        </p:grpSpPr>
        <p:sp>
          <p:nvSpPr>
            <p:cNvPr id="3" name="object 3">
              <a:extLst>
                <a:ext uri="{FF2B5EF4-FFF2-40B4-BE49-F238E27FC236}">
                  <a16:creationId xmlns:a16="http://schemas.microsoft.com/office/drawing/2014/main" id="{F081272F-E7CA-59FB-450C-8F25515246D9}"/>
                </a:ext>
              </a:extLst>
            </p:cNvPr>
            <p:cNvSpPr/>
            <p:nvPr/>
          </p:nvSpPr>
          <p:spPr>
            <a:xfrm>
              <a:off x="0" y="6400800"/>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BC572C"/>
            </a:solidFill>
          </p:spPr>
          <p:txBody>
            <a:bodyPr wrap="square" lIns="0" tIns="0" rIns="0" bIns="0" rtlCol="0"/>
            <a:lstStyle/>
            <a:p>
              <a:endParaRPr/>
            </a:p>
          </p:txBody>
        </p:sp>
        <p:sp>
          <p:nvSpPr>
            <p:cNvPr id="5" name="object 4">
              <a:extLst>
                <a:ext uri="{FF2B5EF4-FFF2-40B4-BE49-F238E27FC236}">
                  <a16:creationId xmlns:a16="http://schemas.microsoft.com/office/drawing/2014/main" id="{9D7D921B-8545-EE83-CF24-C98819374F37}"/>
                </a:ext>
              </a:extLst>
            </p:cNvPr>
            <p:cNvSpPr/>
            <p:nvPr/>
          </p:nvSpPr>
          <p:spPr>
            <a:xfrm>
              <a:off x="0" y="6333744"/>
              <a:ext cx="12192000" cy="67310"/>
            </a:xfrm>
            <a:custGeom>
              <a:avLst/>
              <a:gdLst/>
              <a:ahLst/>
              <a:cxnLst/>
              <a:rect l="l" t="t" r="r" b="b"/>
              <a:pathLst>
                <a:path w="12192000" h="67310">
                  <a:moveTo>
                    <a:pt x="12192000" y="0"/>
                  </a:moveTo>
                  <a:lnTo>
                    <a:pt x="0" y="0"/>
                  </a:lnTo>
                  <a:lnTo>
                    <a:pt x="0" y="67055"/>
                  </a:lnTo>
                  <a:lnTo>
                    <a:pt x="12192000" y="67055"/>
                  </a:lnTo>
                  <a:lnTo>
                    <a:pt x="12192000" y="0"/>
                  </a:lnTo>
                  <a:close/>
                </a:path>
              </a:pathLst>
            </a:custGeom>
            <a:solidFill>
              <a:srgbClr val="E38312"/>
            </a:solidFill>
          </p:spPr>
          <p:txBody>
            <a:bodyPr wrap="square" lIns="0" tIns="0" rIns="0" bIns="0" rtlCol="0"/>
            <a:lstStyle/>
            <a:p>
              <a:endParaRPr/>
            </a:p>
          </p:txBody>
        </p:sp>
      </p:grpSp>
      <p:sp>
        <p:nvSpPr>
          <p:cNvPr id="6" name="object 10">
            <a:extLst>
              <a:ext uri="{FF2B5EF4-FFF2-40B4-BE49-F238E27FC236}">
                <a16:creationId xmlns:a16="http://schemas.microsoft.com/office/drawing/2014/main" id="{DCAF3C1C-A127-D6D6-0E1C-34DFD6EA945C}"/>
              </a:ext>
            </a:extLst>
          </p:cNvPr>
          <p:cNvSpPr txBox="1">
            <a:spLocks noGrp="1"/>
          </p:cNvSpPr>
          <p:nvPr>
            <p:ph type="ftr" sz="quarter" idx="5"/>
          </p:nvPr>
        </p:nvSpPr>
        <p:spPr>
          <a:xfrm>
            <a:off x="4038600" y="6539078"/>
            <a:ext cx="4114800" cy="140423"/>
          </a:xfrm>
          <a:prstGeom prst="rect">
            <a:avLst/>
          </a:prstGeom>
        </p:spPr>
        <p:txBody>
          <a:bodyPr vert="horz" wrap="square" lIns="0" tIns="1905" rIns="0" bIns="0" rtlCol="0">
            <a:spAutoFit/>
          </a:bodyPr>
          <a:lstStyle/>
          <a:p>
            <a:pPr marL="12700">
              <a:lnSpc>
                <a:spcPct val="100000"/>
              </a:lnSpc>
              <a:spcBef>
                <a:spcPts val="15"/>
              </a:spcBef>
            </a:pPr>
            <a:r>
              <a:rPr lang="en-US" dirty="0"/>
              <a:t>© </a:t>
            </a:r>
            <a:r>
              <a:rPr spc="-5" dirty="0"/>
              <a:t>DR. DR. PETRA </a:t>
            </a:r>
            <a:r>
              <a:rPr dirty="0"/>
              <a:t>INWINKL</a:t>
            </a:r>
            <a:endParaRPr spc="-5" dirty="0"/>
          </a:p>
        </p:txBody>
      </p:sp>
      <p:sp>
        <p:nvSpPr>
          <p:cNvPr id="9" name="Slide Number Placeholder 10">
            <a:extLst>
              <a:ext uri="{FF2B5EF4-FFF2-40B4-BE49-F238E27FC236}">
                <a16:creationId xmlns:a16="http://schemas.microsoft.com/office/drawing/2014/main" id="{67F1A2B1-6C41-48B0-6465-89F5D887F922}"/>
              </a:ext>
            </a:extLst>
          </p:cNvPr>
          <p:cNvSpPr>
            <a:spLocks noGrp="1"/>
          </p:cNvSpPr>
          <p:nvPr>
            <p:ph type="sldNum" sz="quarter" idx="7"/>
          </p:nvPr>
        </p:nvSpPr>
        <p:spPr>
          <a:xfrm>
            <a:off x="9150030" y="6426727"/>
            <a:ext cx="2743200" cy="365125"/>
          </a:xfrm>
        </p:spPr>
        <p:txBody>
          <a:bodyPr/>
          <a:lstStyle/>
          <a:p>
            <a:pPr marL="38100">
              <a:lnSpc>
                <a:spcPct val="100000"/>
              </a:lnSpc>
              <a:spcBef>
                <a:spcPts val="5"/>
              </a:spcBef>
            </a:pPr>
            <a:fld id="{81D60167-4931-47E6-BA6A-407CBD079E47}" type="slidenum">
              <a:rPr lang="en-AT" smtClean="0"/>
              <a:t>4</a:t>
            </a:fld>
            <a:endParaRPr lang="en-AT" dirty="0"/>
          </a:p>
        </p:txBody>
      </p:sp>
      <p:sp>
        <p:nvSpPr>
          <p:cNvPr id="7" name="Textfeld 6">
            <a:extLst>
              <a:ext uri="{FF2B5EF4-FFF2-40B4-BE49-F238E27FC236}">
                <a16:creationId xmlns:a16="http://schemas.microsoft.com/office/drawing/2014/main" id="{DF56CD62-F21C-849E-A54F-232D2EA29DCC}"/>
              </a:ext>
            </a:extLst>
          </p:cNvPr>
          <p:cNvSpPr txBox="1"/>
          <p:nvPr/>
        </p:nvSpPr>
        <p:spPr>
          <a:xfrm>
            <a:off x="217087" y="256558"/>
            <a:ext cx="11498525" cy="230832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de-AT" b="1" dirty="0"/>
              <a:t>Kontaktdaten</a:t>
            </a:r>
            <a:r>
              <a:rPr lang="de-AT" dirty="0"/>
              <a:t>:</a:t>
            </a:r>
          </a:p>
          <a:p>
            <a:r>
              <a:rPr lang="de-AT" dirty="0"/>
              <a:t>Chair Financial Accounting and Reporting </a:t>
            </a:r>
          </a:p>
          <a:p>
            <a:r>
              <a:rPr lang="en-US" dirty="0">
                <a:solidFill>
                  <a:schemeClr val="bg1"/>
                </a:solidFill>
              </a:rPr>
              <a:t>Web: </a:t>
            </a:r>
            <a:r>
              <a:rPr lang="en-US" dirty="0">
                <a:solidFill>
                  <a:schemeClr val="bg1"/>
                </a:solidFill>
                <a:hlinkClick r:id="rId3">
                  <a:extLst>
                    <a:ext uri="{A12FA001-AC4F-418D-AE19-62706E023703}">
                      <ahyp:hlinkClr xmlns:ahyp="http://schemas.microsoft.com/office/drawing/2018/hyperlinkcolor" val="tx"/>
                    </a:ext>
                  </a:extLst>
                </a:hlinkClick>
              </a:rPr>
              <a:t>Financial Accounting and Reporting (univie.ac.at)</a:t>
            </a:r>
            <a:endParaRPr lang="en-US" dirty="0">
              <a:solidFill>
                <a:schemeClr val="bg1"/>
              </a:solidFill>
            </a:endParaRPr>
          </a:p>
          <a:p>
            <a:endParaRPr lang="de-AT" dirty="0">
              <a:solidFill>
                <a:schemeClr val="bg1"/>
              </a:solidFill>
            </a:endParaRPr>
          </a:p>
          <a:p>
            <a:r>
              <a:rPr lang="de-AT" dirty="0"/>
              <a:t>Sophie Herrele</a:t>
            </a:r>
          </a:p>
          <a:p>
            <a:r>
              <a:rPr lang="de-AT" dirty="0"/>
              <a:t>Email: </a:t>
            </a:r>
            <a:r>
              <a:rPr lang="de-AT" dirty="0">
                <a:hlinkClick r:id="rId4">
                  <a:extLst>
                    <a:ext uri="{A12FA001-AC4F-418D-AE19-62706E023703}">
                      <ahyp:hlinkClr xmlns:ahyp="http://schemas.microsoft.com/office/drawing/2018/hyperlinkcolor" val="tx"/>
                    </a:ext>
                  </a:extLst>
                </a:hlinkClick>
              </a:rPr>
              <a:t>sophie.herrele@univie.ac.at</a:t>
            </a:r>
            <a:endParaRPr lang="de-AT" dirty="0"/>
          </a:p>
          <a:p>
            <a:r>
              <a:rPr lang="de-AT" dirty="0"/>
              <a:t>Tel.: +43-1-4277-980-3625</a:t>
            </a:r>
          </a:p>
          <a:p>
            <a:r>
              <a:rPr lang="de-AT" dirty="0"/>
              <a:t>Raum: 4.336</a:t>
            </a:r>
          </a:p>
        </p:txBody>
      </p:sp>
    </p:spTree>
    <p:extLst>
      <p:ext uri="{BB962C8B-B14F-4D97-AF65-F5344CB8AC3E}">
        <p14:creationId xmlns:p14="http://schemas.microsoft.com/office/powerpoint/2010/main" val="140358213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657</Words>
  <Application>Microsoft Office PowerPoint</Application>
  <PresentationFormat>Breitbild</PresentationFormat>
  <Paragraphs>81</Paragraphs>
  <Slides>4</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Aptos</vt:lpstr>
      <vt:lpstr>Aptos Display</vt:lpstr>
      <vt:lpstr>Arial</vt:lpstr>
      <vt:lpstr>Office</vt:lpstr>
      <vt:lpstr>Financial Accounting and Reporting I &amp; II Neues Master Curriculum ab WS 2024</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Sophie Herrele</dc:creator>
  <cp:lastModifiedBy>Sophie Herrele</cp:lastModifiedBy>
  <cp:revision>15</cp:revision>
  <cp:lastPrinted>2024-08-26T12:19:38Z</cp:lastPrinted>
  <dcterms:created xsi:type="dcterms:W3CDTF">2024-08-20T11:03:32Z</dcterms:created>
  <dcterms:modified xsi:type="dcterms:W3CDTF">2024-08-28T08:23:02Z</dcterms:modified>
</cp:coreProperties>
</file>